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84" r:id="rId2"/>
    <p:sldId id="308" r:id="rId3"/>
    <p:sldId id="309" r:id="rId4"/>
    <p:sldId id="314" r:id="rId5"/>
    <p:sldId id="285" r:id="rId6"/>
    <p:sldId id="311" r:id="rId7"/>
    <p:sldId id="312" r:id="rId8"/>
    <p:sldId id="315" r:id="rId9"/>
    <p:sldId id="316" r:id="rId10"/>
    <p:sldId id="313" r:id="rId11"/>
    <p:sldId id="3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99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BB964-CB6A-49D7-BFD8-60C44D08C84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9FB72-79B4-41F0-92C6-AD8C66931B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9FB72-79B4-41F0-92C6-AD8C66931BE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D2B5-D0FC-4779-87AA-A67433665248}" type="datetime1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4634-4869-4D9F-8147-25904BB47BB2}" type="datetime1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F28F2-CCB4-4FE6-AF78-43BC30660282}" type="datetime1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0EEF-3E2B-41C0-9140-C1175A0BE73A}" type="datetime1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C064-15DB-4C97-8CB8-4A81D0677F29}" type="datetime1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AFE9-6DD6-4FE4-BD50-297645B1C626}" type="datetime1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A99B-2CFA-4594-B85A-64684CCB36F7}" type="datetime1">
              <a:rPr lang="en-IN" smtClean="0"/>
              <a:t>21-06-2023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3510-E25A-42DE-9897-226D014F74D1}" type="datetime1">
              <a:rPr lang="en-IN" smtClean="0"/>
              <a:t>21-06-2023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71E8-B484-4259-ACCD-801933152DED}" type="datetime1">
              <a:rPr lang="en-IN" smtClean="0"/>
              <a:t>21-06-2023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D024-24A5-40D4-A553-C354A21870A2}" type="datetime1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7E27-3858-4B71-AE05-6479D2FADB52}" type="datetime1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9CA9F-7B47-47FB-AAAC-6AFFDEC945D4}" type="datetime1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14CE9-10A7-4FD5-A255-D164EED39DB2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8298" y="491013"/>
            <a:ext cx="9463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Before </a:t>
            </a:r>
            <a:r>
              <a:rPr lang="en-US" sz="4400" b="1" dirty="0" err="1"/>
              <a:t>Hon’ble</a:t>
            </a:r>
            <a:r>
              <a:rPr lang="en-US" sz="4400" b="1" dirty="0"/>
              <a:t> Commission</a:t>
            </a:r>
            <a:endParaRPr lang="en-IN" sz="44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36210" y="1857644"/>
            <a:ext cx="10771162" cy="3769434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OP No. 35/2023</a:t>
            </a:r>
          </a:p>
          <a:p>
            <a:pPr algn="l"/>
            <a:endParaRPr lang="en-US" sz="3200" b="1" dirty="0"/>
          </a:p>
          <a:p>
            <a:pPr algn="l"/>
            <a:r>
              <a:rPr lang="en-US" sz="3200" b="1" dirty="0"/>
              <a:t>Petition seeking approval for One Time Settlement Scheme (OTS-2023)</a:t>
            </a:r>
          </a:p>
          <a:p>
            <a:pPr algn="l"/>
            <a:endParaRPr lang="en-US" sz="3200" b="1" dirty="0"/>
          </a:p>
          <a:p>
            <a:pPr algn="l"/>
            <a:r>
              <a:rPr lang="en-US" sz="3200" b="1" dirty="0"/>
              <a:t>Petitioner : Kerala State Electricity Board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1</a:t>
            </a:fld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The </a:t>
            </a:r>
            <a:r>
              <a:rPr lang="en-US" dirty="0" err="1"/>
              <a:t>Hon’ble</a:t>
            </a:r>
            <a:r>
              <a:rPr lang="en-US" dirty="0"/>
              <a:t> Commission may kindly approve One Time Settlement Scheme (OTS-2023) proposed by KSEBL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11</a:t>
            </a:fld>
            <a:endParaRPr lang="en-IN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0166" y="239149"/>
          <a:ext cx="11366696" cy="6341119"/>
        </p:xfrm>
        <a:graphic>
          <a:graphicData uri="http://schemas.openxmlformats.org/drawingml/2006/table">
            <a:tbl>
              <a:tblPr/>
              <a:tblGrid>
                <a:gridCol w="604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9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5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3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08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83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273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848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4817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AGE WISE RECEIVABLES    as on 31.03.2023-( LT &amp; HT -WITHOUT INTEREST) (in Rs. Cr.)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Sl. No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NAME OF DEPARTMENT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UPTO 6 MONTHS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 TO 12 MONTHS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BETWEEN 1 TO 2 YEARS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BETWEEN 2 TO 5 YEARS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BETWEEN 5 TO 10 YEARS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BETWEEN 10 TO 15 YEARS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ABOVE 15 YEARS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GRAND TOTAL                  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STATE GOVERNMENT  DEPARTMENTS 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42.91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12.31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13.11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18.00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2.40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22.26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24.61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135.61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STATE PUBLIC SECTOR UNDERTAKINGS 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289.16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203.07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386.28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615.55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95.25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13.02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43.76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1646.08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PUBLIC INSTITUTIONS 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20.64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8.86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3.78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15.16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6.79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3.44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0.26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58.92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6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LOCAL BODIES 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4.02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0.67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1.11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0.81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0.46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0.39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0.26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7.72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9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CENTRAL GOVERNMENT DEPARTMENTS 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1.56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0.04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0.04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0.38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0.03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2.12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9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CENTRAL PUBLIC SECTOR UNDERTAKINGS 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25.69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5.92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14.71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42.88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1.37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2.86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94.15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6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DOMESTIC 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242.89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3.44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5.59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7.02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5.40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3.58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4.95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272.87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9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PRIVATE INSTITUTIONS 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231.60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54.82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91.79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126.36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137.61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191.55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128.92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962.65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99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CAPTIVE POWER PLANT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4.13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1.19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2.66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4.02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0.57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7.36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44.44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64.38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6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INTER STATE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0.43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0.03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2.22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2.67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6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LICENSEE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1.76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0.00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10.57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0.32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12.66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6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OTHERS 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0.03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0.01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0.25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03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TOTAL 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864.84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290.39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519.08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829.92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249.29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253.94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252.63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3260.09</a:t>
                      </a:r>
                    </a:p>
                  </a:txBody>
                  <a:tcPr marL="7380" marR="7380" marT="7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4"/>
            <a:ext cx="11105272" cy="298298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  </a:t>
            </a:r>
            <a:r>
              <a:rPr lang="en-US" sz="3600" b="1" dirty="0">
                <a:latin typeface="+mn-lt"/>
              </a:rPr>
              <a:t>Legal Provisions </a:t>
            </a:r>
            <a:br>
              <a:rPr lang="en-US" sz="2800" b="1" u="sng" dirty="0"/>
            </a:br>
            <a:r>
              <a:rPr lang="en-US" sz="2800" b="1" dirty="0"/>
              <a:t>    </a:t>
            </a:r>
            <a:r>
              <a:rPr lang="en-US" sz="3100" dirty="0">
                <a:latin typeface="+mn-lt"/>
              </a:rPr>
              <a:t>Kerala Electricity Supply Code, 2014</a:t>
            </a:r>
            <a:br>
              <a:rPr lang="en-US" sz="2400" dirty="0"/>
            </a:br>
            <a:r>
              <a:rPr lang="en-US" sz="2400" dirty="0"/>
              <a:t>     </a:t>
            </a:r>
            <a:r>
              <a:rPr lang="en-US" sz="2700" dirty="0">
                <a:latin typeface="+mn-lt"/>
              </a:rPr>
              <a:t>Reg. 136(5) -  The licensee may formulate a scheme for one-time settlement of    </a:t>
            </a:r>
            <a:br>
              <a:rPr lang="en-US" sz="2700" dirty="0">
                <a:latin typeface="+mn-lt"/>
              </a:rPr>
            </a:br>
            <a:r>
              <a:rPr lang="en-US" sz="2700" dirty="0">
                <a:latin typeface="+mn-lt"/>
              </a:rPr>
              <a:t>                               long pending  arrears and implement the scheme with prior  approval </a:t>
            </a:r>
            <a:br>
              <a:rPr lang="en-US" sz="2700" dirty="0">
                <a:latin typeface="+mn-lt"/>
              </a:rPr>
            </a:br>
            <a:r>
              <a:rPr lang="en-US" sz="2700" dirty="0">
                <a:latin typeface="+mn-lt"/>
              </a:rPr>
              <a:t>                               of the Commission.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116" y="3325764"/>
            <a:ext cx="10515600" cy="2920292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r>
              <a:rPr lang="en-US" sz="3200" b="1" dirty="0"/>
              <a:t>Objectives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sz="2400" dirty="0" err="1"/>
              <a:t>i</a:t>
            </a:r>
            <a:r>
              <a:rPr lang="en-US" sz="2400" dirty="0"/>
              <a:t>) Can restrict the accumulation of arrears  to a great extent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400" dirty="0"/>
              <a:t>		ii) Reduce considerably the bad debts in the KSEBL book of accounts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400" dirty="0"/>
              <a:t>		iii) Revive the sick industries, commercial institutions etc</a:t>
            </a:r>
          </a:p>
          <a:p>
            <a:pPr marL="514350" indent="-51435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2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268" y="1"/>
            <a:ext cx="10515600" cy="562708"/>
          </a:xfrm>
        </p:spPr>
        <p:txBody>
          <a:bodyPr>
            <a:normAutofit/>
          </a:bodyPr>
          <a:lstStyle/>
          <a:p>
            <a:r>
              <a:rPr lang="en-US" sz="3200" b="1" dirty="0"/>
              <a:t>Previous OTS Collection Details (in </a:t>
            </a:r>
            <a:r>
              <a:rPr lang="en-US" sz="3200" b="1" dirty="0" err="1"/>
              <a:t>Crores</a:t>
            </a:r>
            <a:r>
              <a:rPr lang="en-US" sz="3200" b="1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10065" y="590843"/>
          <a:ext cx="10936460" cy="6187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7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7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6712">
                <a:tc>
                  <a:txBody>
                    <a:bodyPr/>
                    <a:lstStyle/>
                    <a:p>
                      <a:r>
                        <a:rPr lang="en-US" dirty="0"/>
                        <a:t>OTS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Particulars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12">
                <a:tc rowSpan="3">
                  <a:txBody>
                    <a:bodyPr/>
                    <a:lstStyle/>
                    <a:p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712">
                <a:tc rowSpan="3">
                  <a:txBody>
                    <a:bodyPr/>
                    <a:lstStyle/>
                    <a:p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16.68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12">
                <a:tc rowSpan="3">
                  <a:txBody>
                    <a:bodyPr/>
                    <a:lstStyle/>
                    <a:p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6.52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712">
                <a:tc rowSpan="3"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12.34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6712">
                <a:tc rowSpan="3"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 Consumers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3.61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3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4</a:t>
            </a:fld>
            <a:endParaRPr lang="en-IN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47065" y="182880"/>
          <a:ext cx="11078845" cy="657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7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5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5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 gridSpan="5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dirty="0"/>
                        <a:t>Arrears  Receivable without interest as on 31.03.2023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Sl</a:t>
                      </a:r>
                      <a:r>
                        <a:rPr lang="en-US" dirty="0"/>
                        <a:t>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Particulars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Arrears excluding</a:t>
                      </a:r>
                      <a:r>
                        <a:rPr lang="en-US" baseline="0" dirty="0"/>
                        <a:t> Litigation (Cr)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Arrears  under Litigation (Cr)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(Cr)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latin typeface="Arial" panose="020B0604020202020204"/>
                        </a:rPr>
                        <a:t>STATE GOVERNMENT  DEPARTMENTS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91.19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44.42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135.61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latin typeface="Arial" panose="020B0604020202020204"/>
                        </a:rPr>
                        <a:t>STATE PUBLIC SECTOR UNDERTAKINGS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1,628.53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17.56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1,646.08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355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latin typeface="Arial" panose="020B0604020202020204"/>
                        </a:rPr>
                        <a:t>PUBLIC INSTITUTIONS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33.55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25.37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58.92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latin typeface="Arial" panose="020B0604020202020204"/>
                        </a:rPr>
                        <a:t>LOCAL BODIES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6.10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1.62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7.72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latin typeface="Arial" panose="020B0604020202020204"/>
                        </a:rPr>
                        <a:t>CENTRAL GOVERNMENT DEPARTMENTS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1.64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0.49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2.12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355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latin typeface="Arial" panose="020B0604020202020204"/>
                        </a:rPr>
                        <a:t>CENTRAL PUBLIC SECTOR UNDERTAKINGS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87.31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6.84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94.15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latin typeface="Arial" panose="020B0604020202020204"/>
                        </a:rPr>
                        <a:t>DOMESTIC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265.64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7.24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272.87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latin typeface="Arial" panose="020B0604020202020204"/>
                        </a:rPr>
                        <a:t>PRIVATE INSTITUTIONS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723.56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239.09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962.65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355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latin typeface="Arial" panose="020B0604020202020204"/>
                        </a:rPr>
                        <a:t>CAPTIVE POWER PLANT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11.44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52.94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64.38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latin typeface="Arial" panose="020B0604020202020204"/>
                        </a:rPr>
                        <a:t>INTER STATE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0.46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2.22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2.67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latin typeface="Arial" panose="020B0604020202020204"/>
                        </a:rPr>
                        <a:t>LICENSEE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1.77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10.88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latin typeface="Arial" panose="020B0604020202020204"/>
                        </a:rPr>
                        <a:t>12.66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7355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latin typeface="Arial" panose="020B0604020202020204"/>
                        </a:rPr>
                        <a:t>OTHERS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0.22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0.03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0.25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latin typeface="Arial" panose="020B0604020202020204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2,851.39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408.69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latin typeface="Arial" panose="020B0604020202020204"/>
                        </a:rPr>
                        <a:t>3,260.09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Text Box 1"/>
          <p:cNvSpPr txBox="1"/>
          <p:nvPr/>
        </p:nvSpPr>
        <p:spPr>
          <a:xfrm>
            <a:off x="12795885" y="259397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261" y="185991"/>
            <a:ext cx="11327363" cy="587277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11200" b="1" dirty="0"/>
              <a:t>OTS -2023 – Proposal of KSEBL</a:t>
            </a:r>
          </a:p>
          <a:p>
            <a:pPr marL="0" indent="0">
              <a:lnSpc>
                <a:spcPct val="200000"/>
              </a:lnSpc>
            </a:pPr>
            <a:r>
              <a:rPr lang="en-US" sz="8000" dirty="0"/>
              <a:t>Period of Scheme :- 15.06.2023 to 31.12.2023</a:t>
            </a:r>
          </a:p>
          <a:p>
            <a:pPr marL="0" indent="0">
              <a:lnSpc>
                <a:spcPct val="140000"/>
              </a:lnSpc>
            </a:pPr>
            <a:r>
              <a:rPr lang="en-US" sz="8000" dirty="0"/>
              <a:t>Eligibility:-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8000" dirty="0"/>
              <a:t>	</a:t>
            </a:r>
            <a:r>
              <a:rPr lang="en-US" sz="8000" dirty="0" err="1"/>
              <a:t>i</a:t>
            </a:r>
            <a:r>
              <a:rPr lang="en-US" sz="8000" dirty="0"/>
              <a:t>)  Consumers with arrears above 2 years old.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8000" dirty="0"/>
              <a:t>	ii) Open to cases where RR action is initiated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8000" dirty="0"/>
              <a:t>	iii) Open to cases pending before various Courts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8000" dirty="0"/>
              <a:t>Non Eligibility :- 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8000" dirty="0"/>
              <a:t>	</a:t>
            </a:r>
            <a:r>
              <a:rPr lang="en-US" sz="8000" dirty="0" err="1"/>
              <a:t>i</a:t>
            </a:r>
            <a:r>
              <a:rPr lang="en-US" sz="8000" dirty="0"/>
              <a:t>)    Theft cases booked under section 135 of EA, 2003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sz="8000" dirty="0"/>
              <a:t>	ii)   Demand issued invoking Section 127 of EA, 2003 (applicable interest rate specified in the said 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sz="8000" dirty="0"/>
              <a:t>                      section)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sz="8000" dirty="0"/>
              <a:t>	iii)  Earlier availed OTS Schemes.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</a:pPr>
            <a:r>
              <a:rPr lang="en-US" sz="8000" dirty="0"/>
              <a:t>	</a:t>
            </a:r>
            <a:endParaRPr lang="en-IN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10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Relaxation in interest Proposed in OTS-2023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997" y="1347323"/>
            <a:ext cx="11133406" cy="482839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dirty="0"/>
              <a:t>   a) above 2 yrs and below 5 yrs    – 6% Interest Rate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dirty="0"/>
              <a:t>   b) above 5 yrs and below 15 yrs – 5% interest rate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dirty="0"/>
              <a:t>   c) above 15 years		              - 4% interest rate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IN" dirty="0"/>
          </a:p>
          <a:p>
            <a:r>
              <a:rPr lang="en-US" sz="3200" dirty="0"/>
              <a:t>For arrears of continuous nature</a:t>
            </a:r>
          </a:p>
          <a:p>
            <a:pPr>
              <a:buNone/>
            </a:pPr>
            <a:r>
              <a:rPr lang="en-US" sz="3200" dirty="0"/>
              <a:t>		- the entire arrear will be split age wise and the applicable</a:t>
            </a:r>
          </a:p>
          <a:p>
            <a:pPr>
              <a:buNone/>
            </a:pPr>
            <a:r>
              <a:rPr lang="en-US" sz="3200" dirty="0"/>
              <a:t>             rate of interest will be applied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6</a:t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900"/>
          </a:xfrm>
        </p:spPr>
        <p:txBody>
          <a:bodyPr>
            <a:normAutofit/>
          </a:bodyPr>
          <a:lstStyle/>
          <a:p>
            <a:r>
              <a:rPr lang="en-US" sz="3600" b="1" dirty="0"/>
              <a:t>Special Conditions – OTS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590" y="1448973"/>
            <a:ext cx="10515600" cy="440318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6 Monthly installment permitted on Interest amount</a:t>
            </a:r>
          </a:p>
          <a:p>
            <a:pPr>
              <a:lnSpc>
                <a:spcPct val="150000"/>
              </a:lnSpc>
            </a:pPr>
            <a:r>
              <a:rPr lang="en-US" dirty="0"/>
              <a:t>2% rebate on the interest amount if the consumer remits the principal amount and the reduced interest amount in one lump sum.</a:t>
            </a:r>
          </a:p>
          <a:p>
            <a:pPr>
              <a:lnSpc>
                <a:spcPct val="150000"/>
              </a:lnSpc>
            </a:pPr>
            <a:r>
              <a:rPr lang="en-US" dirty="0"/>
              <a:t>3 months extended time given for consumer with arrear amount more than 50 </a:t>
            </a:r>
            <a:r>
              <a:rPr lang="en-US" dirty="0" err="1"/>
              <a:t>lakhs</a:t>
            </a:r>
            <a:r>
              <a:rPr lang="en-US" dirty="0"/>
              <a:t>, closed down units and Govt. Institutions.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Other Conditions – OTS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Dismantled Connections:- 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The MD charges/Fixed charges will be limited to the date of dismantling or 6 months after disconnection whichever is earlier. 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Industrial units with different spell of closure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The MD charges will be limited to 6 months from the date of disconnection in each spell of closure.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8</a:t>
            </a:fld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22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Guidelines for settling arrears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8806"/>
            <a:ext cx="10515600" cy="517815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Meter Faulty Cases :- Back assessments for periods of meter fault, where regular bills are issued on average </a:t>
            </a:r>
            <a:r>
              <a:rPr lang="en-US"/>
              <a:t>consumption may </a:t>
            </a:r>
            <a:r>
              <a:rPr lang="en-US" dirty="0"/>
              <a:t>be withdrawn.</a:t>
            </a:r>
          </a:p>
          <a:p>
            <a:pPr>
              <a:lnSpc>
                <a:spcPct val="150000"/>
              </a:lnSpc>
            </a:pPr>
            <a:r>
              <a:rPr lang="en-US" dirty="0"/>
              <a:t>Minimum Guarantee/ Unconnected Minimum :-  In cases where the installations had become self remunerative, demands issued can be revoked. </a:t>
            </a:r>
          </a:p>
          <a:p>
            <a:pPr>
              <a:lnSpc>
                <a:spcPct val="150000"/>
              </a:lnSpc>
            </a:pPr>
            <a:r>
              <a:rPr lang="en-US" dirty="0"/>
              <a:t>Wrong Multiplication factor :- Reduction in interest as applicable under OTS-2023 and suitable installment can be considered.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CE9-10A7-4FD5-A255-D164EED39DB2}" type="slidenum">
              <a:rPr lang="en-IN" smtClean="0"/>
              <a:t>9</a:t>
            </a:fld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900</Words>
  <Application>Microsoft Office PowerPoint</Application>
  <PresentationFormat>Widescreen</PresentationFormat>
  <Paragraphs>340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  Legal Provisions      Kerala Electricity Supply Code, 2014      Reg. 136(5) -  The licensee may formulate a scheme for one-time settlement of                                    long pending  arrears and implement the scheme with prior  approval                                 of the Commission.</vt:lpstr>
      <vt:lpstr>Previous OTS Collection Details (in Crores)</vt:lpstr>
      <vt:lpstr>PowerPoint Presentation</vt:lpstr>
      <vt:lpstr>PowerPoint Presentation</vt:lpstr>
      <vt:lpstr>Relaxation in interest Proposed in OTS-2023</vt:lpstr>
      <vt:lpstr>Special Conditions – OTS 2023</vt:lpstr>
      <vt:lpstr>Other Conditions – OTS 2023</vt:lpstr>
      <vt:lpstr>Guidelines for settling arrears</vt:lpstr>
      <vt:lpstr>Prayer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kseb trac</dc:creator>
  <cp:lastModifiedBy>admin</cp:lastModifiedBy>
  <cp:revision>111</cp:revision>
  <dcterms:created xsi:type="dcterms:W3CDTF">2021-08-16T08:03:00Z</dcterms:created>
  <dcterms:modified xsi:type="dcterms:W3CDTF">2023-06-22T06:45:26Z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C553B59EB1084BAEA64AE5478BBB1984</vt:lpwstr>
  </property>
  <property fmtid="{D5CDD505-2E9C-101B-9397-08002B2CF9AE}" pid="3" name="KSOProductBuildVer">
    <vt:lpwstr>1033-11.2.0.11537</vt:lpwstr>
  </property>
</Properties>
</file>