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sldIdLst>
    <p:sldId id="256" r:id="rId2"/>
    <p:sldId id="257" r:id="rId3"/>
    <p:sldId id="259" r:id="rId4"/>
    <p:sldId id="261" r:id="rId5"/>
    <p:sldId id="260" r:id="rId6"/>
    <p:sldId id="262" r:id="rId7"/>
    <p:sldId id="263" r:id="rId8"/>
    <p:sldId id="273" r:id="rId9"/>
    <p:sldId id="287" r:id="rId10"/>
    <p:sldId id="296" r:id="rId11"/>
    <p:sldId id="265" r:id="rId12"/>
    <p:sldId id="267" r:id="rId13"/>
    <p:sldId id="268" r:id="rId14"/>
    <p:sldId id="270" r:id="rId15"/>
    <p:sldId id="274" r:id="rId16"/>
    <p:sldId id="275" r:id="rId17"/>
    <p:sldId id="276" r:id="rId18"/>
    <p:sldId id="278" r:id="rId19"/>
    <p:sldId id="279" r:id="rId20"/>
    <p:sldId id="298" r:id="rId21"/>
    <p:sldId id="289" r:id="rId22"/>
    <p:sldId id="290" r:id="rId23"/>
    <p:sldId id="291" r:id="rId24"/>
    <p:sldId id="284" r:id="rId25"/>
    <p:sldId id="292" r:id="rId26"/>
    <p:sldId id="293" r:id="rId27"/>
    <p:sldId id="299" r:id="rId28"/>
    <p:sldId id="300" r:id="rId29"/>
    <p:sldId id="297" r:id="rId30"/>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445" autoAdjust="0"/>
    <p:restoredTop sz="94660"/>
  </p:normalViewPr>
  <p:slideViewPr>
    <p:cSldViewPr snapToGrid="0">
      <p:cViewPr varScale="1">
        <p:scale>
          <a:sx n="59" d="100"/>
          <a:sy n="59" d="100"/>
        </p:scale>
        <p:origin x="-394" y="-72"/>
      </p:cViewPr>
      <p:guideLst>
        <p:guide orient="horz" pos="2160"/>
        <p:guide pos="3840"/>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DE934FF-F4E1-47C5-9CA5-30A81DDE2BE4}" type="datetimeFigureOut">
              <a:rPr lang="en-US" smtClean="0"/>
              <a:pPr/>
              <a:t>8/16/2017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3561BA9-CDCF-4958-B8AB-66F3BF063E1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E934FF-F4E1-47C5-9CA5-30A81DDE2BE4}" type="datetimeFigureOut">
              <a:rPr lang="en-US" smtClean="0"/>
              <a:pPr/>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E934FF-F4E1-47C5-9CA5-30A81DDE2BE4}" type="datetimeFigureOut">
              <a:rPr lang="en-US" smtClean="0"/>
              <a:pPr/>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E934FF-F4E1-47C5-9CA5-30A81DDE2BE4}" type="datetimeFigureOut">
              <a:rPr lang="en-US" smtClean="0"/>
              <a:pPr/>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pPr/>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E934FF-F4E1-47C5-9CA5-30A81DDE2BE4}" type="datetimeFigureOut">
              <a:rPr lang="en-US" smtClean="0"/>
              <a:pPr/>
              <a:t>8/16/2017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DE934FF-F4E1-47C5-9CA5-30A81DDE2BE4}" type="datetimeFigureOut">
              <a:rPr lang="en-US" smtClean="0"/>
              <a:pPr/>
              <a:t>8/16/2017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E934FF-F4E1-47C5-9CA5-30A81DDE2BE4}" type="datetimeFigureOut">
              <a:rPr lang="en-US" smtClean="0"/>
              <a:pPr/>
              <a:t>8/16/2017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pPr/>
              <a:t>8/16/2017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E934FF-F4E1-47C5-9CA5-30A81DDE2BE4}" type="datetimeFigureOut">
              <a:rPr lang="en-US" smtClean="0"/>
              <a:pPr/>
              <a:t>8/16/2017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pPr/>
              <a:t>8/16/2017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B3561BA9-CDCF-4958-B8AB-66F3BF063E13}"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3"/>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E934FF-F4E1-47C5-9CA5-30A81DDE2BE4}" type="datetimeFigureOut">
              <a:rPr lang="en-US" smtClean="0"/>
              <a:pPr/>
              <a:t>8/16/2017</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561BA9-CDCF-4958-B8AB-66F3BF063E13}"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05394" y="1371600"/>
            <a:ext cx="10474670" cy="2651760"/>
          </a:xfrm>
          <a:solidFill>
            <a:schemeClr val="accent6">
              <a:lumMod val="60000"/>
              <a:lumOff val="40000"/>
            </a:schemeClr>
          </a:solidFill>
        </p:spPr>
        <p:txBody>
          <a:bodyPr>
            <a:normAutofit fontScale="90000"/>
          </a:bodyPr>
          <a:lstStyle/>
          <a:p>
            <a:pPr algn="ctr"/>
            <a:r>
              <a:rPr lang="en-US" sz="6000" b="1" dirty="0" smtClean="0"/>
              <a:t/>
            </a:r>
            <a:br>
              <a:rPr lang="en-US" sz="6000" b="1" dirty="0" smtClean="0"/>
            </a:br>
            <a:r>
              <a:rPr lang="en-US" sz="6000" b="1" dirty="0" smtClean="0">
                <a:solidFill>
                  <a:srgbClr val="C00000"/>
                </a:solidFill>
              </a:rPr>
              <a:t>REVIEW PETITION </a:t>
            </a:r>
            <a:r>
              <a:rPr lang="en-US" sz="6000" b="1" dirty="0" smtClean="0">
                <a:solidFill>
                  <a:schemeClr val="accent1">
                    <a:lumMod val="50000"/>
                  </a:schemeClr>
                </a:solidFill>
              </a:rPr>
              <a:t/>
            </a:r>
            <a:br>
              <a:rPr lang="en-US" sz="6000" b="1" dirty="0" smtClean="0">
                <a:solidFill>
                  <a:schemeClr val="accent1">
                    <a:lumMod val="50000"/>
                  </a:schemeClr>
                </a:solidFill>
              </a:rPr>
            </a:br>
            <a:r>
              <a:rPr lang="en-US" sz="6000" b="1" dirty="0" smtClean="0">
                <a:solidFill>
                  <a:schemeClr val="accent1">
                    <a:lumMod val="50000"/>
                  </a:schemeClr>
                </a:solidFill>
              </a:rPr>
              <a:t>IN </a:t>
            </a:r>
            <a:br>
              <a:rPr lang="en-US" sz="6000" b="1" dirty="0" smtClean="0">
                <a:solidFill>
                  <a:schemeClr val="accent1">
                    <a:lumMod val="50000"/>
                  </a:schemeClr>
                </a:solidFill>
              </a:rPr>
            </a:br>
            <a:r>
              <a:rPr lang="en-US" sz="6000" b="1" dirty="0" smtClean="0">
                <a:solidFill>
                  <a:schemeClr val="accent1">
                    <a:lumMod val="50000"/>
                  </a:schemeClr>
                </a:solidFill>
              </a:rPr>
              <a:t>TARIFF ORDER FY18</a:t>
            </a:r>
            <a:endParaRPr lang="en-US" sz="2400" b="1" dirty="0">
              <a:solidFill>
                <a:schemeClr val="accent1">
                  <a:lumMod val="50000"/>
                </a:schemeClr>
              </a:solidFill>
            </a:endParaRPr>
          </a:p>
        </p:txBody>
      </p:sp>
      <p:sp>
        <p:nvSpPr>
          <p:cNvPr id="3" name="Subtitle 2"/>
          <p:cNvSpPr>
            <a:spLocks noGrp="1"/>
          </p:cNvSpPr>
          <p:nvPr>
            <p:ph type="subTitle" idx="1"/>
          </p:nvPr>
        </p:nvSpPr>
        <p:spPr>
          <a:xfrm>
            <a:off x="737326" y="5253292"/>
            <a:ext cx="10472928" cy="598881"/>
          </a:xfrm>
          <a:solidFill>
            <a:schemeClr val="accent6">
              <a:lumMod val="60000"/>
              <a:lumOff val="40000"/>
            </a:schemeClr>
          </a:solidFill>
        </p:spPr>
        <p:txBody>
          <a:bodyPr>
            <a:normAutofit/>
          </a:bodyPr>
          <a:lstStyle/>
          <a:p>
            <a:pPr algn="ctr"/>
            <a:r>
              <a:rPr lang="en-US" sz="3000" b="1" dirty="0" smtClean="0">
                <a:solidFill>
                  <a:schemeClr val="bg2">
                    <a:lumMod val="50000"/>
                  </a:schemeClr>
                </a:solidFill>
                <a:latin typeface="+mj-lt"/>
              </a:rPr>
              <a:t>KERALA </a:t>
            </a:r>
            <a:r>
              <a:rPr lang="en-US" sz="3000" b="1" dirty="0">
                <a:solidFill>
                  <a:schemeClr val="bg2">
                    <a:lumMod val="50000"/>
                  </a:schemeClr>
                </a:solidFill>
                <a:latin typeface="+mj-lt"/>
              </a:rPr>
              <a:t>STATE ELECTRICITY BOARD LIMITED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7"/>
            <a:ext cx="10972800" cy="1216153"/>
          </a:xfrm>
          <a:solidFill>
            <a:schemeClr val="accent6">
              <a:lumMod val="40000"/>
              <a:lumOff val="60000"/>
            </a:schemeClr>
          </a:solidFill>
        </p:spPr>
        <p:txBody>
          <a:bodyPr anchor="ctr">
            <a:normAutofit/>
          </a:bodyPr>
          <a:lstStyle/>
          <a:p>
            <a:pPr algn="ctr"/>
            <a:r>
              <a:rPr lang="en-US" sz="3600" b="1" dirty="0" smtClean="0"/>
              <a:t>Un-bridged approved revenue gap</a:t>
            </a:r>
            <a:endParaRPr lang="en-US" sz="3600" dirty="0"/>
          </a:p>
        </p:txBody>
      </p:sp>
      <p:graphicFrame>
        <p:nvGraphicFramePr>
          <p:cNvPr id="4" name="Content Placeholder 3"/>
          <p:cNvGraphicFramePr>
            <a:graphicFrameLocks noGrp="1"/>
          </p:cNvGraphicFramePr>
          <p:nvPr>
            <p:ph idx="1"/>
          </p:nvPr>
        </p:nvGraphicFramePr>
        <p:xfrm>
          <a:off x="661851" y="2155375"/>
          <a:ext cx="11033760" cy="4052493"/>
        </p:xfrm>
        <a:graphic>
          <a:graphicData uri="http://schemas.openxmlformats.org/drawingml/2006/table">
            <a:tbl>
              <a:tblPr firstRow="1" bandRow="1">
                <a:tableStyleId>{5C22544A-7EE6-4342-B048-85BDC9FD1C3A}</a:tableStyleId>
              </a:tblPr>
              <a:tblGrid>
                <a:gridCol w="2133600"/>
                <a:gridCol w="2155372"/>
                <a:gridCol w="1619794"/>
                <a:gridCol w="1554480"/>
                <a:gridCol w="3570514"/>
              </a:tblGrid>
              <a:tr h="596182">
                <a:tc>
                  <a:txBody>
                    <a:bodyPr/>
                    <a:lstStyle/>
                    <a:p>
                      <a:pPr algn="ctr" fontAlgn="b"/>
                      <a:r>
                        <a:rPr lang="en-US" sz="2400" b="1" i="0" u="none" strike="noStrike" dirty="0">
                          <a:solidFill>
                            <a:schemeClr val="bg1"/>
                          </a:solidFill>
                          <a:latin typeface="+mj-lt"/>
                        </a:rPr>
                        <a:t>Year</a:t>
                      </a:r>
                    </a:p>
                  </a:txBody>
                  <a:tcPr marL="9525" marR="9525" marT="9525" marB="0" anchor="ctr"/>
                </a:tc>
                <a:tc>
                  <a:txBody>
                    <a:bodyPr/>
                    <a:lstStyle/>
                    <a:p>
                      <a:pPr algn="ctr" fontAlgn="b"/>
                      <a:r>
                        <a:rPr lang="en-US" sz="1800" b="1" i="0" u="none" strike="noStrike" dirty="0" smtClean="0">
                          <a:solidFill>
                            <a:schemeClr val="bg1"/>
                          </a:solidFill>
                          <a:latin typeface="+mj-lt"/>
                        </a:rPr>
                        <a:t>APPROVED</a:t>
                      </a:r>
                      <a:endParaRPr lang="en-US" sz="1800" b="1" i="0" u="none" strike="noStrike" dirty="0">
                        <a:solidFill>
                          <a:schemeClr val="bg1"/>
                        </a:solidFill>
                        <a:latin typeface="+mj-lt"/>
                      </a:endParaRPr>
                    </a:p>
                  </a:txBody>
                  <a:tcPr marL="9525" marR="9525" marT="9525" marB="0" anchor="ctr"/>
                </a:tc>
                <a:tc>
                  <a:txBody>
                    <a:bodyPr/>
                    <a:lstStyle/>
                    <a:p>
                      <a:pPr algn="ctr" fontAlgn="b"/>
                      <a:r>
                        <a:rPr lang="en-US" sz="1800" b="1" i="0" u="none" strike="noStrike" dirty="0" smtClean="0">
                          <a:solidFill>
                            <a:schemeClr val="bg1"/>
                          </a:solidFill>
                          <a:latin typeface="+mj-lt"/>
                        </a:rPr>
                        <a:t>ACTUAL</a:t>
                      </a:r>
                      <a:endParaRPr lang="en-US" sz="1800" b="1" i="0" u="none" strike="noStrike" dirty="0">
                        <a:solidFill>
                          <a:schemeClr val="bg1"/>
                        </a:solidFill>
                        <a:latin typeface="+mj-lt"/>
                      </a:endParaRPr>
                    </a:p>
                  </a:txBody>
                  <a:tcPr marL="9525" marR="9525" marT="9525" marB="0" anchor="ctr"/>
                </a:tc>
                <a:tc>
                  <a:txBody>
                    <a:bodyPr/>
                    <a:lstStyle/>
                    <a:p>
                      <a:pPr algn="ctr" fontAlgn="b"/>
                      <a:r>
                        <a:rPr lang="en-US" sz="1800" b="1" i="0" u="none" strike="noStrike" dirty="0" smtClean="0">
                          <a:solidFill>
                            <a:schemeClr val="bg1"/>
                          </a:solidFill>
                          <a:latin typeface="+mj-lt"/>
                        </a:rPr>
                        <a:t>DIFFERENCE</a:t>
                      </a:r>
                      <a:endParaRPr lang="en-US" sz="1800" b="1" i="0" u="none" strike="noStrike" dirty="0">
                        <a:solidFill>
                          <a:schemeClr val="bg1"/>
                        </a:solidFill>
                        <a:latin typeface="+mj-lt"/>
                      </a:endParaRPr>
                    </a:p>
                  </a:txBody>
                  <a:tcPr marL="9525" marR="9525" marT="9525" marB="0" anchor="ctr"/>
                </a:tc>
                <a:tc>
                  <a:txBody>
                    <a:bodyPr/>
                    <a:lstStyle/>
                    <a:p>
                      <a:pPr algn="ctr" fontAlgn="b"/>
                      <a:r>
                        <a:rPr lang="en-US" sz="1800" b="1" i="0" u="none" strike="noStrike" dirty="0" smtClean="0">
                          <a:solidFill>
                            <a:schemeClr val="bg1"/>
                          </a:solidFill>
                          <a:latin typeface="+mj-lt"/>
                        </a:rPr>
                        <a:t>ORDER</a:t>
                      </a:r>
                      <a:r>
                        <a:rPr lang="en-US" sz="1800" b="1" i="0" u="none" strike="noStrike" baseline="0" dirty="0" smtClean="0">
                          <a:solidFill>
                            <a:schemeClr val="bg1"/>
                          </a:solidFill>
                          <a:latin typeface="+mj-lt"/>
                        </a:rPr>
                        <a:t> DATE</a:t>
                      </a:r>
                      <a:endParaRPr lang="en-US" sz="1800" b="1" i="0" u="none" strike="noStrike" dirty="0">
                        <a:solidFill>
                          <a:schemeClr val="bg1"/>
                        </a:solidFill>
                        <a:latin typeface="+mj-lt"/>
                      </a:endParaRPr>
                    </a:p>
                  </a:txBody>
                  <a:tcPr marL="9525" marR="9525" marT="9525" marB="0" anchor="ctr"/>
                </a:tc>
              </a:tr>
              <a:tr h="431438">
                <a:tc>
                  <a:txBody>
                    <a:bodyPr/>
                    <a:lstStyle/>
                    <a:p>
                      <a:pPr algn="ctr" fontAlgn="b"/>
                      <a:r>
                        <a:rPr lang="en-US" sz="2000" b="1" i="0" u="none" strike="noStrike" dirty="0">
                          <a:solidFill>
                            <a:srgbClr val="000000"/>
                          </a:solidFill>
                          <a:latin typeface="+mj-lt"/>
                        </a:rPr>
                        <a:t>Up to </a:t>
                      </a:r>
                      <a:r>
                        <a:rPr lang="en-US" sz="2000" b="1" i="0" u="none" strike="noStrike" dirty="0" smtClean="0">
                          <a:solidFill>
                            <a:srgbClr val="000000"/>
                          </a:solidFill>
                          <a:latin typeface="+mj-lt"/>
                        </a:rPr>
                        <a:t>FY11</a:t>
                      </a:r>
                      <a:endParaRPr lang="en-US" sz="2000" b="1" i="0" u="none" strike="noStrike" dirty="0">
                        <a:solidFill>
                          <a:srgbClr val="000000"/>
                        </a:solidFill>
                        <a:latin typeface="+mj-lt"/>
                      </a:endParaRPr>
                    </a:p>
                  </a:txBody>
                  <a:tcPr marL="9525" marR="9525" marT="9525" marB="0" anchor="ctr"/>
                </a:tc>
                <a:tc>
                  <a:txBody>
                    <a:bodyPr/>
                    <a:lstStyle/>
                    <a:p>
                      <a:pPr algn="ctr" fontAlgn="b"/>
                      <a:r>
                        <a:rPr lang="en-US" sz="2000" b="1" i="0" u="none" strike="noStrike" dirty="0">
                          <a:solidFill>
                            <a:srgbClr val="000000"/>
                          </a:solidFill>
                          <a:latin typeface="+mj-lt"/>
                        </a:rPr>
                        <a:t>424.11</a:t>
                      </a:r>
                    </a:p>
                  </a:txBody>
                  <a:tcPr marL="9525" marR="9525" marT="9525" marB="0" anchor="ctr"/>
                </a:tc>
                <a:tc>
                  <a:txBody>
                    <a:bodyPr/>
                    <a:lstStyle/>
                    <a:p>
                      <a:pPr algn="ctr" fontAlgn="b"/>
                      <a:r>
                        <a:rPr lang="en-US" sz="2000" b="1" i="0" u="none" strike="noStrike" dirty="0">
                          <a:solidFill>
                            <a:srgbClr val="000000"/>
                          </a:solidFill>
                          <a:latin typeface="+mj-lt"/>
                        </a:rPr>
                        <a:t>3393.86</a:t>
                      </a:r>
                    </a:p>
                  </a:txBody>
                  <a:tcPr marL="9525" marR="9525" marT="9525" marB="0" anchor="ctr"/>
                </a:tc>
                <a:tc>
                  <a:txBody>
                    <a:bodyPr/>
                    <a:lstStyle/>
                    <a:p>
                      <a:pPr algn="ctr" fontAlgn="b"/>
                      <a:r>
                        <a:rPr lang="en-US" sz="2000" b="1" i="0" u="none" strike="noStrike" dirty="0">
                          <a:solidFill>
                            <a:srgbClr val="000000"/>
                          </a:solidFill>
                          <a:latin typeface="+mj-lt"/>
                        </a:rPr>
                        <a:t> </a:t>
                      </a:r>
                    </a:p>
                  </a:txBody>
                  <a:tcPr marL="9525" marR="9525" marT="9525" marB="0" anchor="ctr"/>
                </a:tc>
                <a:tc>
                  <a:txBody>
                    <a:bodyPr/>
                    <a:lstStyle/>
                    <a:p>
                      <a:pPr algn="ctr" fontAlgn="b"/>
                      <a:r>
                        <a:rPr lang="en-US" sz="2000" b="1" i="0" u="none" strike="noStrike" dirty="0" smtClean="0">
                          <a:solidFill>
                            <a:srgbClr val="000000"/>
                          </a:solidFill>
                          <a:latin typeface="+mj-lt"/>
                        </a:rPr>
                        <a:t>30.11.2012</a:t>
                      </a:r>
                      <a:endParaRPr lang="en-US" sz="2000" b="1" i="0" u="none" strike="noStrike" dirty="0">
                        <a:solidFill>
                          <a:srgbClr val="000000"/>
                        </a:solidFill>
                        <a:latin typeface="+mj-lt"/>
                      </a:endParaRPr>
                    </a:p>
                  </a:txBody>
                  <a:tcPr marL="9525" marR="9525" marT="9525" marB="0" anchor="ctr"/>
                </a:tc>
              </a:tr>
              <a:tr h="431438">
                <a:tc>
                  <a:txBody>
                    <a:bodyPr/>
                    <a:lstStyle/>
                    <a:p>
                      <a:pPr algn="ctr" fontAlgn="b"/>
                      <a:r>
                        <a:rPr lang="en-US" sz="2000" b="1" i="0" u="none" strike="noStrike" dirty="0" smtClean="0">
                          <a:solidFill>
                            <a:srgbClr val="000000"/>
                          </a:solidFill>
                          <a:latin typeface="+mj-lt"/>
                        </a:rPr>
                        <a:t>FY10</a:t>
                      </a:r>
                      <a:endParaRPr lang="en-US" sz="2000" b="1" i="0" u="none" strike="noStrike" dirty="0">
                        <a:solidFill>
                          <a:srgbClr val="000000"/>
                        </a:solidFill>
                        <a:latin typeface="+mj-lt"/>
                      </a:endParaRPr>
                    </a:p>
                  </a:txBody>
                  <a:tcPr marL="9525" marR="9525" marT="9525" marB="0" anchor="ctr"/>
                </a:tc>
                <a:tc>
                  <a:txBody>
                    <a:bodyPr/>
                    <a:lstStyle/>
                    <a:p>
                      <a:pPr algn="ctr" fontAlgn="b"/>
                      <a:r>
                        <a:rPr lang="en-US" sz="2000" b="1" i="0" u="none" strike="noStrike" dirty="0" smtClean="0">
                          <a:solidFill>
                            <a:srgbClr val="000000"/>
                          </a:solidFill>
                          <a:latin typeface="+mj-lt"/>
                        </a:rPr>
                        <a:t>107.90</a:t>
                      </a:r>
                      <a:endParaRPr lang="en-US" sz="2000" b="1" i="0" u="none" strike="noStrike" dirty="0">
                        <a:solidFill>
                          <a:srgbClr val="000000"/>
                        </a:solidFill>
                        <a:latin typeface="+mj-lt"/>
                      </a:endParaRPr>
                    </a:p>
                  </a:txBody>
                  <a:tcPr marL="9525" marR="9525" marT="9525" marB="0" anchor="ctr"/>
                </a:tc>
                <a:tc>
                  <a:txBody>
                    <a:bodyPr/>
                    <a:lstStyle/>
                    <a:p>
                      <a:pPr algn="ctr" fontAlgn="b"/>
                      <a:r>
                        <a:rPr lang="en-US" sz="2000" b="1" i="0" u="none" strike="noStrike" dirty="0">
                          <a:solidFill>
                            <a:srgbClr val="000000"/>
                          </a:solidFill>
                          <a:latin typeface="+mj-lt"/>
                        </a:rPr>
                        <a:t> </a:t>
                      </a:r>
                    </a:p>
                  </a:txBody>
                  <a:tcPr marL="9525" marR="9525" marT="9525" marB="0" anchor="ctr"/>
                </a:tc>
                <a:tc>
                  <a:txBody>
                    <a:bodyPr/>
                    <a:lstStyle/>
                    <a:p>
                      <a:pPr algn="ctr" fontAlgn="b"/>
                      <a:r>
                        <a:rPr lang="en-US" sz="2000" b="1" i="0" u="none" strike="noStrike" dirty="0">
                          <a:solidFill>
                            <a:srgbClr val="000000"/>
                          </a:solidFill>
                          <a:latin typeface="+mj-lt"/>
                        </a:rPr>
                        <a:t> </a:t>
                      </a:r>
                    </a:p>
                  </a:txBody>
                  <a:tcPr marL="9525" marR="9525" marT="9525" marB="0" anchor="ctr"/>
                </a:tc>
                <a:tc>
                  <a:txBody>
                    <a:bodyPr/>
                    <a:lstStyle/>
                    <a:p>
                      <a:pPr algn="ctr" fontAlgn="b"/>
                      <a:r>
                        <a:rPr lang="en-US" sz="2000" b="1" i="0" u="none" strike="noStrike" dirty="0" smtClean="0">
                          <a:solidFill>
                            <a:srgbClr val="000000"/>
                          </a:solidFill>
                          <a:latin typeface="+mj-lt"/>
                        </a:rPr>
                        <a:t>09.05.2017</a:t>
                      </a:r>
                      <a:endParaRPr lang="en-US" sz="2000" b="1" i="0" u="none" strike="noStrike" dirty="0">
                        <a:solidFill>
                          <a:srgbClr val="000000"/>
                        </a:solidFill>
                        <a:latin typeface="+mj-lt"/>
                      </a:endParaRPr>
                    </a:p>
                  </a:txBody>
                  <a:tcPr marL="9525" marR="9525" marT="9525" marB="0" anchor="ctr"/>
                </a:tc>
              </a:tr>
              <a:tr h="431438">
                <a:tc>
                  <a:txBody>
                    <a:bodyPr/>
                    <a:lstStyle/>
                    <a:p>
                      <a:pPr algn="ctr" fontAlgn="b"/>
                      <a:r>
                        <a:rPr lang="en-US" sz="2000" b="1" i="0" u="none" strike="noStrike" dirty="0" smtClean="0">
                          <a:solidFill>
                            <a:srgbClr val="000000"/>
                          </a:solidFill>
                          <a:latin typeface="+mj-lt"/>
                        </a:rPr>
                        <a:t>FY11</a:t>
                      </a:r>
                      <a:endParaRPr lang="en-US" sz="2000" b="1" i="0" u="none" strike="noStrike" dirty="0">
                        <a:solidFill>
                          <a:srgbClr val="000000"/>
                        </a:solidFill>
                        <a:latin typeface="+mj-lt"/>
                      </a:endParaRPr>
                    </a:p>
                  </a:txBody>
                  <a:tcPr marL="9525" marR="9525" marT="9525" marB="0" anchor="ctr"/>
                </a:tc>
                <a:tc>
                  <a:txBody>
                    <a:bodyPr/>
                    <a:lstStyle/>
                    <a:p>
                      <a:pPr algn="ctr" fontAlgn="b"/>
                      <a:r>
                        <a:rPr lang="en-US" sz="2000" b="1" i="0" u="none" strike="noStrike" dirty="0" smtClean="0">
                          <a:solidFill>
                            <a:srgbClr val="000000"/>
                          </a:solidFill>
                          <a:latin typeface="+mj-lt"/>
                        </a:rPr>
                        <a:t>204.70</a:t>
                      </a:r>
                      <a:endParaRPr lang="en-US" sz="2000" b="1" i="0" u="none" strike="noStrike" dirty="0">
                        <a:solidFill>
                          <a:srgbClr val="000000"/>
                        </a:solidFill>
                        <a:latin typeface="+mj-lt"/>
                      </a:endParaRPr>
                    </a:p>
                  </a:txBody>
                  <a:tcPr marL="9525" marR="9525" marT="9525" marB="0" anchor="ctr"/>
                </a:tc>
                <a:tc>
                  <a:txBody>
                    <a:bodyPr/>
                    <a:lstStyle/>
                    <a:p>
                      <a:pPr algn="ctr" fontAlgn="b"/>
                      <a:r>
                        <a:rPr lang="en-US" sz="2000" b="1" i="0" u="none" strike="noStrike" dirty="0">
                          <a:solidFill>
                            <a:srgbClr val="000000"/>
                          </a:solidFill>
                          <a:latin typeface="+mj-lt"/>
                        </a:rPr>
                        <a:t> </a:t>
                      </a:r>
                    </a:p>
                  </a:txBody>
                  <a:tcPr marL="9525" marR="9525" marT="9525" marB="0" anchor="ctr"/>
                </a:tc>
                <a:tc>
                  <a:txBody>
                    <a:bodyPr/>
                    <a:lstStyle/>
                    <a:p>
                      <a:pPr algn="ctr" fontAlgn="b"/>
                      <a:r>
                        <a:rPr lang="en-US" sz="2000" b="1" i="0" u="none" strike="noStrike" dirty="0">
                          <a:solidFill>
                            <a:srgbClr val="000000"/>
                          </a:solidFill>
                          <a:latin typeface="+mj-lt"/>
                        </a:rPr>
                        <a:t> </a:t>
                      </a:r>
                    </a:p>
                  </a:txBody>
                  <a:tcPr marL="9525" marR="9525" marT="9525" marB="0" anchor="ctr"/>
                </a:tc>
                <a:tc>
                  <a:txBody>
                    <a:bodyPr/>
                    <a:lstStyle/>
                    <a:p>
                      <a:pPr algn="ctr" fontAlgn="b"/>
                      <a:r>
                        <a:rPr lang="en-US" sz="2000" b="1" i="0" u="none" strike="noStrike" dirty="0" smtClean="0">
                          <a:solidFill>
                            <a:srgbClr val="000000"/>
                          </a:solidFill>
                          <a:latin typeface="+mj-lt"/>
                        </a:rPr>
                        <a:t>19.05.2017</a:t>
                      </a:r>
                      <a:endParaRPr lang="en-US" sz="2000" b="1" i="0" u="none" strike="noStrike" dirty="0">
                        <a:solidFill>
                          <a:srgbClr val="000000"/>
                        </a:solidFill>
                        <a:latin typeface="+mj-lt"/>
                      </a:endParaRPr>
                    </a:p>
                  </a:txBody>
                  <a:tcPr marL="9525" marR="9525" marT="9525" marB="0" anchor="ctr"/>
                </a:tc>
              </a:tr>
              <a:tr h="431438">
                <a:tc>
                  <a:txBody>
                    <a:bodyPr/>
                    <a:lstStyle/>
                    <a:p>
                      <a:pPr algn="ctr" fontAlgn="b"/>
                      <a:r>
                        <a:rPr lang="en-US" sz="2000" b="1" i="0" u="none" strike="noStrike" dirty="0" smtClean="0">
                          <a:solidFill>
                            <a:srgbClr val="000000"/>
                          </a:solidFill>
                          <a:latin typeface="+mj-lt"/>
                        </a:rPr>
                        <a:t>FY12</a:t>
                      </a:r>
                      <a:endParaRPr lang="en-US" sz="2000" b="1" i="0" u="none" strike="noStrike" dirty="0">
                        <a:solidFill>
                          <a:srgbClr val="000000"/>
                        </a:solidFill>
                        <a:latin typeface="+mj-lt"/>
                      </a:endParaRPr>
                    </a:p>
                  </a:txBody>
                  <a:tcPr marL="9525" marR="9525" marT="9525" marB="0" anchor="ctr"/>
                </a:tc>
                <a:tc>
                  <a:txBody>
                    <a:bodyPr/>
                    <a:lstStyle/>
                    <a:p>
                      <a:pPr algn="ctr" fontAlgn="b"/>
                      <a:r>
                        <a:rPr lang="en-US" sz="2000" b="1" i="0" u="none" strike="noStrike">
                          <a:solidFill>
                            <a:srgbClr val="000000"/>
                          </a:solidFill>
                          <a:latin typeface="+mj-lt"/>
                        </a:rPr>
                        <a:t>1386.97</a:t>
                      </a:r>
                    </a:p>
                  </a:txBody>
                  <a:tcPr marL="9525" marR="9525" marT="9525" marB="0" anchor="ctr"/>
                </a:tc>
                <a:tc>
                  <a:txBody>
                    <a:bodyPr/>
                    <a:lstStyle/>
                    <a:p>
                      <a:pPr algn="ctr" fontAlgn="b"/>
                      <a:r>
                        <a:rPr lang="en-US" sz="2000" b="1" i="0" u="none" strike="noStrike" dirty="0">
                          <a:solidFill>
                            <a:srgbClr val="000000"/>
                          </a:solidFill>
                          <a:latin typeface="+mj-lt"/>
                        </a:rPr>
                        <a:t>1934.13</a:t>
                      </a:r>
                    </a:p>
                  </a:txBody>
                  <a:tcPr marL="9525" marR="9525" marT="9525" marB="0" anchor="ctr"/>
                </a:tc>
                <a:tc>
                  <a:txBody>
                    <a:bodyPr/>
                    <a:lstStyle/>
                    <a:p>
                      <a:pPr algn="ctr" fontAlgn="b"/>
                      <a:r>
                        <a:rPr lang="en-US" sz="2000" b="1" i="0" u="none" strike="noStrike" dirty="0">
                          <a:solidFill>
                            <a:srgbClr val="000000"/>
                          </a:solidFill>
                          <a:latin typeface="+mj-lt"/>
                        </a:rPr>
                        <a:t>547.16</a:t>
                      </a:r>
                    </a:p>
                  </a:txBody>
                  <a:tcPr marL="9525" marR="9525" marT="9525" marB="0" anchor="ctr"/>
                </a:tc>
                <a:tc>
                  <a:txBody>
                    <a:bodyPr/>
                    <a:lstStyle/>
                    <a:p>
                      <a:pPr algn="ctr" fontAlgn="b"/>
                      <a:r>
                        <a:rPr kumimoji="0" lang="en-US" sz="2000" b="1" i="0" u="none" strike="noStrike" kern="1200" dirty="0" smtClean="0">
                          <a:solidFill>
                            <a:srgbClr val="000000"/>
                          </a:solidFill>
                          <a:latin typeface="+mj-lt"/>
                          <a:ea typeface="+mn-ea"/>
                          <a:cs typeface="+mn-cs"/>
                        </a:rPr>
                        <a:t>01.06.2011 &amp; </a:t>
                      </a:r>
                      <a:r>
                        <a:rPr lang="en-US" sz="2000" b="1" i="0" u="none" strike="noStrike" dirty="0" smtClean="0">
                          <a:solidFill>
                            <a:srgbClr val="000000"/>
                          </a:solidFill>
                          <a:latin typeface="+mj-lt"/>
                        </a:rPr>
                        <a:t>16.03.2017</a:t>
                      </a:r>
                    </a:p>
                  </a:txBody>
                  <a:tcPr marL="9525" marR="9525" marT="9525" marB="0" anchor="ctr"/>
                </a:tc>
              </a:tr>
              <a:tr h="431438">
                <a:tc>
                  <a:txBody>
                    <a:bodyPr/>
                    <a:lstStyle/>
                    <a:p>
                      <a:pPr algn="ctr" fontAlgn="b"/>
                      <a:r>
                        <a:rPr lang="en-US" sz="2000" b="1" i="0" u="none" strike="noStrike" dirty="0" smtClean="0">
                          <a:solidFill>
                            <a:srgbClr val="000000"/>
                          </a:solidFill>
                          <a:latin typeface="+mj-lt"/>
                        </a:rPr>
                        <a:t>FY13</a:t>
                      </a:r>
                      <a:endParaRPr lang="en-US" sz="2000" b="1" i="0" u="none" strike="noStrike" dirty="0">
                        <a:solidFill>
                          <a:srgbClr val="000000"/>
                        </a:solidFill>
                        <a:latin typeface="+mj-lt"/>
                      </a:endParaRPr>
                    </a:p>
                  </a:txBody>
                  <a:tcPr marL="9525" marR="9525" marT="9525" marB="0" anchor="ctr"/>
                </a:tc>
                <a:tc>
                  <a:txBody>
                    <a:bodyPr/>
                    <a:lstStyle/>
                    <a:p>
                      <a:pPr algn="ctr" fontAlgn="b"/>
                      <a:r>
                        <a:rPr lang="en-US" sz="2000" b="1" i="0" u="none" strike="noStrike">
                          <a:solidFill>
                            <a:srgbClr val="000000"/>
                          </a:solidFill>
                          <a:latin typeface="+mj-lt"/>
                        </a:rPr>
                        <a:t>3132.97</a:t>
                      </a:r>
                    </a:p>
                  </a:txBody>
                  <a:tcPr marL="9525" marR="9525" marT="9525" marB="0" anchor="ctr"/>
                </a:tc>
                <a:tc>
                  <a:txBody>
                    <a:bodyPr/>
                    <a:lstStyle/>
                    <a:p>
                      <a:pPr algn="ctr" fontAlgn="b"/>
                      <a:r>
                        <a:rPr lang="en-US" sz="2000" b="1" i="0" u="none" strike="noStrike" dirty="0">
                          <a:solidFill>
                            <a:srgbClr val="000000"/>
                          </a:solidFill>
                          <a:latin typeface="+mj-lt"/>
                        </a:rPr>
                        <a:t>3999.14</a:t>
                      </a:r>
                    </a:p>
                  </a:txBody>
                  <a:tcPr marL="9525" marR="9525" marT="9525" marB="0" anchor="ctr"/>
                </a:tc>
                <a:tc>
                  <a:txBody>
                    <a:bodyPr/>
                    <a:lstStyle/>
                    <a:p>
                      <a:pPr algn="ctr" fontAlgn="b"/>
                      <a:r>
                        <a:rPr lang="en-US" sz="2000" b="1" i="0" u="none" strike="noStrike" dirty="0">
                          <a:solidFill>
                            <a:srgbClr val="000000"/>
                          </a:solidFill>
                          <a:latin typeface="+mj-lt"/>
                        </a:rPr>
                        <a:t>866.17</a:t>
                      </a:r>
                    </a:p>
                  </a:txBody>
                  <a:tcPr marL="9525" marR="9525" marT="9525" marB="0" anchor="ctr"/>
                </a:tc>
                <a:tc>
                  <a:txBody>
                    <a:bodyPr/>
                    <a:lstStyle/>
                    <a:p>
                      <a:pPr algn="ctr" fontAlgn="t"/>
                      <a:r>
                        <a:rPr kumimoji="0" lang="en-US" sz="2000" b="1" i="0" u="none" strike="noStrike" kern="1200" dirty="0" smtClean="0">
                          <a:solidFill>
                            <a:srgbClr val="000000"/>
                          </a:solidFill>
                          <a:latin typeface="+mj-lt"/>
                          <a:ea typeface="+mn-ea"/>
                          <a:cs typeface="+mn-cs"/>
                        </a:rPr>
                        <a:t>28.04.2012 &amp; </a:t>
                      </a:r>
                      <a:r>
                        <a:rPr lang="en-US" sz="2000" b="1" i="0" u="none" strike="noStrike" dirty="0" smtClean="0">
                          <a:solidFill>
                            <a:srgbClr val="000000"/>
                          </a:solidFill>
                          <a:latin typeface="+mj-lt"/>
                        </a:rPr>
                        <a:t>20.03.2017</a:t>
                      </a:r>
                    </a:p>
                  </a:txBody>
                  <a:tcPr marL="9525" marR="9525" marT="9525" marB="0" anchor="ctr"/>
                </a:tc>
              </a:tr>
              <a:tr h="431438">
                <a:tc>
                  <a:txBody>
                    <a:bodyPr/>
                    <a:lstStyle/>
                    <a:p>
                      <a:pPr algn="ctr" fontAlgn="b"/>
                      <a:r>
                        <a:rPr lang="en-US" sz="2000" b="1" i="0" u="none" strike="noStrike" dirty="0" smtClean="0">
                          <a:solidFill>
                            <a:srgbClr val="000000"/>
                          </a:solidFill>
                          <a:latin typeface="+mj-lt"/>
                        </a:rPr>
                        <a:t>FY14</a:t>
                      </a:r>
                      <a:endParaRPr lang="en-US" sz="2000" b="1" i="0" u="none" strike="noStrike" dirty="0">
                        <a:solidFill>
                          <a:srgbClr val="000000"/>
                        </a:solidFill>
                        <a:latin typeface="+mj-lt"/>
                      </a:endParaRPr>
                    </a:p>
                  </a:txBody>
                  <a:tcPr marL="9525" marR="9525" marT="9525" marB="0" anchor="ctr"/>
                </a:tc>
                <a:tc>
                  <a:txBody>
                    <a:bodyPr/>
                    <a:lstStyle/>
                    <a:p>
                      <a:pPr algn="ctr" fontAlgn="b"/>
                      <a:r>
                        <a:rPr lang="en-US" sz="2000" b="1" i="0" u="none" strike="noStrike">
                          <a:solidFill>
                            <a:srgbClr val="000000"/>
                          </a:solidFill>
                          <a:latin typeface="+mj-lt"/>
                        </a:rPr>
                        <a:t>460.98</a:t>
                      </a:r>
                    </a:p>
                  </a:txBody>
                  <a:tcPr marL="9525" marR="9525" marT="9525" marB="0" anchor="ctr"/>
                </a:tc>
                <a:tc>
                  <a:txBody>
                    <a:bodyPr/>
                    <a:lstStyle/>
                    <a:p>
                      <a:pPr algn="ctr" fontAlgn="b"/>
                      <a:r>
                        <a:rPr lang="en-US" sz="2000" b="1" i="0" u="none" strike="noStrike" dirty="0">
                          <a:solidFill>
                            <a:srgbClr val="000000"/>
                          </a:solidFill>
                          <a:latin typeface="+mj-lt"/>
                        </a:rPr>
                        <a:t>1098.52</a:t>
                      </a:r>
                    </a:p>
                  </a:txBody>
                  <a:tcPr marL="9525" marR="9525" marT="9525" marB="0" anchor="ctr"/>
                </a:tc>
                <a:tc>
                  <a:txBody>
                    <a:bodyPr/>
                    <a:lstStyle/>
                    <a:p>
                      <a:pPr algn="ctr" fontAlgn="b"/>
                      <a:r>
                        <a:rPr lang="en-US" sz="2000" b="1" i="0" u="none" strike="noStrike" dirty="0">
                          <a:solidFill>
                            <a:srgbClr val="000000"/>
                          </a:solidFill>
                          <a:latin typeface="+mj-lt"/>
                        </a:rPr>
                        <a:t>637.54</a:t>
                      </a:r>
                    </a:p>
                  </a:txBody>
                  <a:tcPr marL="9525" marR="9525" marT="9525" marB="0" anchor="ctr"/>
                </a:tc>
                <a:tc>
                  <a:txBody>
                    <a:bodyPr/>
                    <a:lstStyle/>
                    <a:p>
                      <a:pPr algn="ctr" fontAlgn="t"/>
                      <a:r>
                        <a:rPr lang="en-US" sz="2000" b="1" i="0" u="none" strike="noStrike" dirty="0" smtClean="0">
                          <a:solidFill>
                            <a:srgbClr val="000000"/>
                          </a:solidFill>
                          <a:latin typeface="+mj-lt"/>
                        </a:rPr>
                        <a:t>30.04.2013</a:t>
                      </a:r>
                      <a:r>
                        <a:rPr lang="en-US" sz="2000" b="1" i="0" u="none" strike="noStrike" dirty="0">
                          <a:solidFill>
                            <a:srgbClr val="000000"/>
                          </a:solidFill>
                          <a:latin typeface="+mj-lt"/>
                        </a:rPr>
                        <a:t>.</a:t>
                      </a:r>
                    </a:p>
                  </a:txBody>
                  <a:tcPr marL="9525" marR="9525" marT="9525" marB="0" anchor="ctr"/>
                </a:tc>
              </a:tr>
              <a:tr h="431438">
                <a:tc>
                  <a:txBody>
                    <a:bodyPr/>
                    <a:lstStyle/>
                    <a:p>
                      <a:pPr algn="ctr" fontAlgn="b"/>
                      <a:r>
                        <a:rPr lang="en-US" sz="2000" b="1" i="0" u="none" strike="noStrike" dirty="0" smtClean="0">
                          <a:solidFill>
                            <a:srgbClr val="000000"/>
                          </a:solidFill>
                          <a:latin typeface="+mj-lt"/>
                        </a:rPr>
                        <a:t>FY15</a:t>
                      </a:r>
                      <a:endParaRPr lang="en-US" sz="2000" b="1" i="0" u="none" strike="noStrike" dirty="0">
                        <a:solidFill>
                          <a:srgbClr val="000000"/>
                        </a:solidFill>
                        <a:latin typeface="+mj-lt"/>
                      </a:endParaRPr>
                    </a:p>
                  </a:txBody>
                  <a:tcPr marL="9525" marR="9525" marT="9525" marB="0" anchor="ctr"/>
                </a:tc>
                <a:tc>
                  <a:txBody>
                    <a:bodyPr/>
                    <a:lstStyle/>
                    <a:p>
                      <a:pPr algn="ctr" fontAlgn="b"/>
                      <a:r>
                        <a:rPr lang="en-US" sz="2000" b="1" i="0" u="none" strike="noStrike" dirty="0">
                          <a:solidFill>
                            <a:srgbClr val="000000"/>
                          </a:solidFill>
                          <a:latin typeface="+mj-lt"/>
                        </a:rPr>
                        <a:t>479.28</a:t>
                      </a:r>
                    </a:p>
                  </a:txBody>
                  <a:tcPr marL="9525" marR="9525" marT="9525" marB="0" anchor="ctr"/>
                </a:tc>
                <a:tc>
                  <a:txBody>
                    <a:bodyPr/>
                    <a:lstStyle/>
                    <a:p>
                      <a:pPr algn="ctr" fontAlgn="b"/>
                      <a:r>
                        <a:rPr lang="en-US" sz="2000" b="1" i="0" u="none" strike="noStrike" dirty="0">
                          <a:solidFill>
                            <a:srgbClr val="000000"/>
                          </a:solidFill>
                          <a:latin typeface="+mj-lt"/>
                        </a:rPr>
                        <a:t>1815.25</a:t>
                      </a:r>
                    </a:p>
                  </a:txBody>
                  <a:tcPr marL="9525" marR="9525" marT="9525" marB="0" anchor="ctr"/>
                </a:tc>
                <a:tc>
                  <a:txBody>
                    <a:bodyPr/>
                    <a:lstStyle/>
                    <a:p>
                      <a:pPr algn="ctr" fontAlgn="b"/>
                      <a:r>
                        <a:rPr lang="en-US" sz="2000" b="1" i="0" u="none" strike="noStrike" dirty="0">
                          <a:solidFill>
                            <a:srgbClr val="000000"/>
                          </a:solidFill>
                          <a:latin typeface="+mj-lt"/>
                        </a:rPr>
                        <a:t>1335.97</a:t>
                      </a:r>
                    </a:p>
                  </a:txBody>
                  <a:tcPr marL="9525" marR="9525" marT="9525" marB="0" anchor="ctr"/>
                </a:tc>
                <a:tc>
                  <a:txBody>
                    <a:bodyPr/>
                    <a:lstStyle/>
                    <a:p>
                      <a:pPr algn="ctr" fontAlgn="t"/>
                      <a:r>
                        <a:rPr lang="en-US" sz="2000" b="1" i="0" u="none" strike="noStrike" dirty="0" smtClean="0">
                          <a:solidFill>
                            <a:srgbClr val="000000"/>
                          </a:solidFill>
                          <a:latin typeface="+mj-lt"/>
                        </a:rPr>
                        <a:t>14.08.2014</a:t>
                      </a:r>
                      <a:r>
                        <a:rPr lang="en-US" sz="2000" b="1" i="0" u="none" strike="noStrike" dirty="0">
                          <a:solidFill>
                            <a:srgbClr val="000000"/>
                          </a:solidFill>
                          <a:latin typeface="+mj-lt"/>
                        </a:rPr>
                        <a:t>.</a:t>
                      </a:r>
                    </a:p>
                  </a:txBody>
                  <a:tcPr marL="9525" marR="9525" marT="9525" marB="0" anchor="ctr"/>
                </a:tc>
              </a:tr>
              <a:tr h="431438">
                <a:tc>
                  <a:txBody>
                    <a:bodyPr/>
                    <a:lstStyle/>
                    <a:p>
                      <a:pPr algn="ctr" fontAlgn="b"/>
                      <a:r>
                        <a:rPr lang="en-US" sz="2800" b="1" i="0" u="none" strike="noStrike" dirty="0">
                          <a:solidFill>
                            <a:srgbClr val="FFC000"/>
                          </a:solidFill>
                          <a:latin typeface="+mj-lt"/>
                        </a:rPr>
                        <a:t>Total</a:t>
                      </a:r>
                    </a:p>
                  </a:txBody>
                  <a:tcPr marL="9525" marR="9525" marT="9525" marB="0" anchor="ctr">
                    <a:solidFill>
                      <a:schemeClr val="accent1">
                        <a:lumMod val="75000"/>
                      </a:schemeClr>
                    </a:solidFill>
                  </a:tcPr>
                </a:tc>
                <a:tc>
                  <a:txBody>
                    <a:bodyPr/>
                    <a:lstStyle/>
                    <a:p>
                      <a:pPr algn="ctr" fontAlgn="b"/>
                      <a:r>
                        <a:rPr lang="en-US" sz="2800" b="1" i="0" u="none" strike="noStrike" dirty="0">
                          <a:solidFill>
                            <a:srgbClr val="FFC000"/>
                          </a:solidFill>
                          <a:latin typeface="+mj-lt"/>
                        </a:rPr>
                        <a:t>6514.31</a:t>
                      </a:r>
                    </a:p>
                  </a:txBody>
                  <a:tcPr marL="9525" marR="9525" marT="9525" marB="0" anchor="ctr">
                    <a:solidFill>
                      <a:schemeClr val="accent1">
                        <a:lumMod val="75000"/>
                      </a:schemeClr>
                    </a:solidFill>
                  </a:tcPr>
                </a:tc>
                <a:tc>
                  <a:txBody>
                    <a:bodyPr/>
                    <a:lstStyle/>
                    <a:p>
                      <a:pPr algn="ctr" fontAlgn="b"/>
                      <a:r>
                        <a:rPr lang="en-US" sz="2000" b="1" i="0" u="none" strike="noStrike" dirty="0">
                          <a:solidFill>
                            <a:schemeClr val="bg1"/>
                          </a:solidFill>
                          <a:latin typeface="+mj-lt"/>
                        </a:rPr>
                        <a:t> </a:t>
                      </a:r>
                    </a:p>
                  </a:txBody>
                  <a:tcPr marL="9525" marR="9525" marT="9525" marB="0" anchor="ctr">
                    <a:solidFill>
                      <a:schemeClr val="accent1">
                        <a:lumMod val="75000"/>
                      </a:schemeClr>
                    </a:solidFill>
                  </a:tcPr>
                </a:tc>
                <a:tc>
                  <a:txBody>
                    <a:bodyPr/>
                    <a:lstStyle/>
                    <a:p>
                      <a:pPr algn="ctr" fontAlgn="b"/>
                      <a:r>
                        <a:rPr lang="en-US" sz="2000" b="1" i="0" u="none" strike="noStrike" dirty="0">
                          <a:solidFill>
                            <a:schemeClr val="bg1"/>
                          </a:solidFill>
                          <a:latin typeface="+mj-lt"/>
                        </a:rPr>
                        <a:t> </a:t>
                      </a:r>
                    </a:p>
                  </a:txBody>
                  <a:tcPr marL="9525" marR="9525" marT="9525" marB="0" anchor="ctr">
                    <a:solidFill>
                      <a:schemeClr val="accent1">
                        <a:lumMod val="75000"/>
                      </a:schemeClr>
                    </a:solidFill>
                  </a:tcPr>
                </a:tc>
                <a:tc>
                  <a:txBody>
                    <a:bodyPr/>
                    <a:lstStyle/>
                    <a:p>
                      <a:pPr algn="ctr" fontAlgn="b"/>
                      <a:r>
                        <a:rPr lang="en-US" sz="2000" b="1" i="0" u="none" strike="noStrike" dirty="0" smtClean="0">
                          <a:solidFill>
                            <a:schemeClr val="bg1"/>
                          </a:solidFill>
                          <a:latin typeface="+mj-lt"/>
                        </a:rPr>
                        <a:t>(All</a:t>
                      </a:r>
                      <a:r>
                        <a:rPr lang="en-US" sz="2000" b="1" i="0" u="none" strike="noStrike" baseline="0" dirty="0" smtClean="0">
                          <a:solidFill>
                            <a:schemeClr val="bg1"/>
                          </a:solidFill>
                          <a:latin typeface="+mj-lt"/>
                        </a:rPr>
                        <a:t> in Rs. Cr.)</a:t>
                      </a:r>
                      <a:r>
                        <a:rPr lang="en-US" sz="2000" b="1" i="0" u="none" strike="noStrike" dirty="0">
                          <a:solidFill>
                            <a:schemeClr val="bg1"/>
                          </a:solidFill>
                          <a:latin typeface="+mj-lt"/>
                        </a:rPr>
                        <a:t> </a:t>
                      </a:r>
                    </a:p>
                  </a:txBody>
                  <a:tcPr marL="9525" marR="9525" marT="9525" marB="0" anchor="ctr">
                    <a:solidFill>
                      <a:schemeClr val="accent1">
                        <a:lumMod val="75000"/>
                      </a:schemeClr>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850392"/>
          </a:xfrm>
          <a:solidFill>
            <a:schemeClr val="accent6">
              <a:lumMod val="40000"/>
              <a:lumOff val="60000"/>
            </a:schemeClr>
          </a:solidFill>
        </p:spPr>
        <p:txBody>
          <a:bodyPr anchor="ctr">
            <a:normAutofit/>
          </a:bodyPr>
          <a:lstStyle/>
          <a:p>
            <a:pPr algn="ctr"/>
            <a:r>
              <a:rPr lang="en-US" sz="4000" b="1" dirty="0" smtClean="0"/>
              <a:t>DEPRECIATION</a:t>
            </a:r>
            <a:endParaRPr lang="en-US" sz="4000" b="1" dirty="0"/>
          </a:p>
        </p:txBody>
      </p:sp>
      <p:sp>
        <p:nvSpPr>
          <p:cNvPr id="3" name="Content Placeholder 2"/>
          <p:cNvSpPr>
            <a:spLocks noGrp="1"/>
          </p:cNvSpPr>
          <p:nvPr>
            <p:ph idx="1"/>
          </p:nvPr>
        </p:nvSpPr>
        <p:spPr>
          <a:xfrm>
            <a:off x="648789" y="2429692"/>
            <a:ext cx="10972800" cy="3278778"/>
          </a:xfrm>
          <a:solidFill>
            <a:schemeClr val="accent6">
              <a:lumMod val="40000"/>
              <a:lumOff val="60000"/>
            </a:schemeClr>
          </a:solidFill>
        </p:spPr>
        <p:txBody>
          <a:bodyPr>
            <a:normAutofit fontScale="92500" lnSpcReduction="10000"/>
          </a:bodyPr>
          <a:lstStyle/>
          <a:p>
            <a:pPr>
              <a:spcBef>
                <a:spcPts val="0"/>
              </a:spcBef>
              <a:spcAft>
                <a:spcPts val="1200"/>
              </a:spcAft>
            </a:pPr>
            <a:endParaRPr lang="en-US" dirty="0" smtClean="0">
              <a:latin typeface="+mj-lt"/>
            </a:endParaRPr>
          </a:p>
          <a:p>
            <a:pPr>
              <a:spcBef>
                <a:spcPts val="0"/>
              </a:spcBef>
              <a:spcAft>
                <a:spcPts val="1200"/>
              </a:spcAft>
            </a:pPr>
            <a:r>
              <a:rPr lang="en-US" dirty="0" smtClean="0">
                <a:latin typeface="+mj-lt"/>
              </a:rPr>
              <a:t>Approved depreciation </a:t>
            </a:r>
            <a:r>
              <a:rPr lang="en-US" dirty="0">
                <a:latin typeface="+mj-lt"/>
              </a:rPr>
              <a:t>on fixed assets as on </a:t>
            </a:r>
            <a:r>
              <a:rPr lang="en-US" dirty="0" smtClean="0">
                <a:latin typeface="+mj-lt"/>
              </a:rPr>
              <a:t>01.04.2014.</a:t>
            </a:r>
          </a:p>
          <a:p>
            <a:pPr>
              <a:spcBef>
                <a:spcPts val="0"/>
              </a:spcBef>
              <a:spcAft>
                <a:spcPts val="1200"/>
              </a:spcAft>
            </a:pPr>
            <a:endParaRPr lang="en-US" dirty="0" smtClean="0">
              <a:latin typeface="+mj-lt"/>
            </a:endParaRPr>
          </a:p>
          <a:p>
            <a:pPr>
              <a:spcBef>
                <a:spcPts val="0"/>
              </a:spcBef>
              <a:spcAft>
                <a:spcPts val="1200"/>
              </a:spcAft>
            </a:pPr>
            <a:r>
              <a:rPr lang="en-US" dirty="0" smtClean="0">
                <a:latin typeface="+mj-lt"/>
              </a:rPr>
              <a:t>Fixed assets </a:t>
            </a:r>
            <a:r>
              <a:rPr lang="en-US" dirty="0">
                <a:latin typeface="+mj-lt"/>
              </a:rPr>
              <a:t>added in </a:t>
            </a:r>
            <a:r>
              <a:rPr lang="en-US" dirty="0" smtClean="0">
                <a:latin typeface="+mj-lt"/>
              </a:rPr>
              <a:t>FY15 </a:t>
            </a:r>
            <a:r>
              <a:rPr lang="en-US" dirty="0">
                <a:latin typeface="+mj-lt"/>
              </a:rPr>
              <a:t>to </a:t>
            </a:r>
            <a:r>
              <a:rPr lang="en-US" dirty="0" smtClean="0">
                <a:latin typeface="+mj-lt"/>
              </a:rPr>
              <a:t>FY17 </a:t>
            </a:r>
            <a:r>
              <a:rPr lang="en-US" dirty="0">
                <a:latin typeface="+mj-lt"/>
              </a:rPr>
              <a:t>has not been </a:t>
            </a:r>
            <a:r>
              <a:rPr lang="en-US" dirty="0" smtClean="0">
                <a:latin typeface="+mj-lt"/>
              </a:rPr>
              <a:t>considered</a:t>
            </a:r>
          </a:p>
          <a:p>
            <a:pPr>
              <a:spcBef>
                <a:spcPts val="0"/>
              </a:spcBef>
              <a:spcAft>
                <a:spcPts val="1200"/>
              </a:spcAft>
            </a:pPr>
            <a:endParaRPr lang="en-US" dirty="0" smtClean="0">
              <a:latin typeface="+mj-lt"/>
            </a:endParaRPr>
          </a:p>
          <a:p>
            <a:pPr>
              <a:spcBef>
                <a:spcPts val="0"/>
              </a:spcBef>
              <a:spcAft>
                <a:spcPts val="1200"/>
              </a:spcAft>
              <a:buNone/>
            </a:pPr>
            <a:r>
              <a:rPr lang="en-US" i="1" dirty="0" smtClean="0">
                <a:solidFill>
                  <a:srgbClr val="C00000"/>
                </a:solidFill>
                <a:latin typeface="+mj-lt"/>
              </a:rPr>
              <a:t>Hon </a:t>
            </a:r>
            <a:r>
              <a:rPr lang="en-US" i="1" dirty="0">
                <a:solidFill>
                  <a:srgbClr val="C00000"/>
                </a:solidFill>
                <a:latin typeface="+mj-lt"/>
              </a:rPr>
              <a:t>Commission may kindly consider the additions </a:t>
            </a:r>
            <a:r>
              <a:rPr lang="en-US" i="1" dirty="0" smtClean="0">
                <a:solidFill>
                  <a:srgbClr val="C00000"/>
                </a:solidFill>
                <a:latin typeface="+mj-lt"/>
              </a:rPr>
              <a:t>to </a:t>
            </a:r>
            <a:r>
              <a:rPr lang="en-US" i="1" dirty="0">
                <a:solidFill>
                  <a:srgbClr val="C00000"/>
                </a:solidFill>
                <a:latin typeface="+mj-lt"/>
              </a:rPr>
              <a:t>fixed assets during the period while truing </a:t>
            </a:r>
            <a:r>
              <a:rPr lang="en-US" i="1" dirty="0" smtClean="0">
                <a:solidFill>
                  <a:srgbClr val="C00000"/>
                </a:solidFill>
                <a:latin typeface="+mj-lt"/>
              </a:rPr>
              <a:t>up </a:t>
            </a:r>
            <a:endParaRPr lang="en-US" i="1" dirty="0">
              <a:solidFill>
                <a:srgbClr val="C00000"/>
              </a:solidFill>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007146"/>
          </a:xfrm>
          <a:solidFill>
            <a:schemeClr val="accent6">
              <a:lumMod val="40000"/>
              <a:lumOff val="60000"/>
            </a:schemeClr>
          </a:solidFill>
        </p:spPr>
        <p:txBody>
          <a:bodyPr anchor="ctr" anchorCtr="0">
            <a:normAutofit/>
          </a:bodyPr>
          <a:lstStyle/>
          <a:p>
            <a:pPr algn="ctr"/>
            <a:r>
              <a:rPr lang="en-US" sz="4800" b="1" dirty="0" smtClean="0">
                <a:solidFill>
                  <a:srgbClr val="C00000"/>
                </a:solidFill>
              </a:rPr>
              <a:t>CROSS SUBSIDY SURCHARGE</a:t>
            </a:r>
            <a:endParaRPr lang="en-US" sz="4800" b="1" dirty="0">
              <a:solidFill>
                <a:srgbClr val="C00000"/>
              </a:solidFill>
            </a:endParaRPr>
          </a:p>
        </p:txBody>
      </p:sp>
      <p:sp>
        <p:nvSpPr>
          <p:cNvPr id="3" name="Content Placeholder 2"/>
          <p:cNvSpPr>
            <a:spLocks noGrp="1"/>
          </p:cNvSpPr>
          <p:nvPr>
            <p:ph idx="1"/>
          </p:nvPr>
        </p:nvSpPr>
        <p:spPr>
          <a:xfrm>
            <a:off x="609600" y="2325188"/>
            <a:ext cx="10972800" cy="3999411"/>
          </a:xfrm>
          <a:solidFill>
            <a:schemeClr val="accent6">
              <a:lumMod val="40000"/>
              <a:lumOff val="60000"/>
            </a:schemeClr>
          </a:solidFill>
        </p:spPr>
        <p:txBody>
          <a:bodyPr>
            <a:normAutofit/>
          </a:bodyPr>
          <a:lstStyle/>
          <a:p>
            <a:pPr>
              <a:spcBef>
                <a:spcPts val="0"/>
              </a:spcBef>
            </a:pPr>
            <a:r>
              <a:rPr lang="en-US" dirty="0" smtClean="0">
                <a:latin typeface="+mj-lt"/>
              </a:rPr>
              <a:t>Determination of Cross </a:t>
            </a:r>
            <a:r>
              <a:rPr lang="en-US" dirty="0">
                <a:latin typeface="+mj-lt"/>
              </a:rPr>
              <a:t>S</a:t>
            </a:r>
            <a:r>
              <a:rPr lang="en-US" dirty="0" smtClean="0">
                <a:latin typeface="+mj-lt"/>
              </a:rPr>
              <a:t>ubsidy </a:t>
            </a:r>
            <a:r>
              <a:rPr lang="en-US" dirty="0">
                <a:latin typeface="+mj-lt"/>
              </a:rPr>
              <a:t>S</a:t>
            </a:r>
            <a:r>
              <a:rPr lang="en-US" dirty="0" smtClean="0">
                <a:latin typeface="+mj-lt"/>
              </a:rPr>
              <a:t>urcharge deviates </a:t>
            </a:r>
          </a:p>
          <a:p>
            <a:pPr lvl="1">
              <a:spcBef>
                <a:spcPts val="0"/>
              </a:spcBef>
            </a:pPr>
            <a:r>
              <a:rPr lang="en-US" dirty="0" smtClean="0">
                <a:latin typeface="+mj-lt"/>
              </a:rPr>
              <a:t>from </a:t>
            </a:r>
            <a:r>
              <a:rPr lang="en-US" dirty="0">
                <a:latin typeface="+mj-lt"/>
              </a:rPr>
              <a:t>the regulations and National Tariff </a:t>
            </a:r>
            <a:r>
              <a:rPr lang="en-US" dirty="0" smtClean="0">
                <a:latin typeface="+mj-lt"/>
              </a:rPr>
              <a:t>Policy</a:t>
            </a:r>
            <a:endParaRPr lang="en-US" dirty="0">
              <a:latin typeface="+mj-lt"/>
            </a:endParaRPr>
          </a:p>
          <a:p>
            <a:pPr lvl="1">
              <a:spcBef>
                <a:spcPts val="0"/>
              </a:spcBef>
            </a:pPr>
            <a:r>
              <a:rPr lang="en-US" dirty="0" smtClean="0">
                <a:latin typeface="+mj-lt"/>
              </a:rPr>
              <a:t>Weighted </a:t>
            </a:r>
            <a:r>
              <a:rPr lang="en-US" dirty="0">
                <a:latin typeface="+mj-lt"/>
              </a:rPr>
              <a:t>average cost of power purchase(C) </a:t>
            </a:r>
            <a:r>
              <a:rPr lang="en-US" dirty="0" smtClean="0">
                <a:latin typeface="+mj-lt"/>
              </a:rPr>
              <a:t>adopted</a:t>
            </a:r>
            <a:endParaRPr lang="en-US" dirty="0">
              <a:latin typeface="+mj-lt"/>
            </a:endParaRPr>
          </a:p>
          <a:p>
            <a:pPr lvl="1">
              <a:spcBef>
                <a:spcPts val="0"/>
              </a:spcBef>
            </a:pPr>
            <a:endParaRPr lang="en-US" dirty="0" smtClean="0">
              <a:latin typeface="+mj-lt"/>
            </a:endParaRPr>
          </a:p>
          <a:p>
            <a:pPr lvl="1">
              <a:spcBef>
                <a:spcPts val="0"/>
              </a:spcBef>
            </a:pPr>
            <a:r>
              <a:rPr lang="en-US" dirty="0" smtClean="0">
                <a:latin typeface="+mj-lt"/>
              </a:rPr>
              <a:t>ISTC counted twice</a:t>
            </a:r>
          </a:p>
          <a:p>
            <a:pPr lvl="1">
              <a:spcBef>
                <a:spcPts val="0"/>
              </a:spcBef>
            </a:pPr>
            <a:r>
              <a:rPr lang="en-US" dirty="0" smtClean="0">
                <a:latin typeface="+mj-lt"/>
              </a:rPr>
              <a:t>Separate </a:t>
            </a:r>
            <a:r>
              <a:rPr lang="en-US" dirty="0">
                <a:latin typeface="+mj-lt"/>
              </a:rPr>
              <a:t>cross subsidy surcharge is fixed for </a:t>
            </a:r>
            <a:r>
              <a:rPr lang="en-US" dirty="0" smtClean="0">
                <a:latin typeface="+mj-lt"/>
              </a:rPr>
              <a:t>e</a:t>
            </a:r>
            <a:r>
              <a:rPr lang="en-US" sz="2400" dirty="0" smtClean="0">
                <a:latin typeface="+mj-lt"/>
              </a:rPr>
              <a:t>mbedded </a:t>
            </a:r>
            <a:r>
              <a:rPr lang="en-US" sz="2400" dirty="0">
                <a:latin typeface="+mj-lt"/>
              </a:rPr>
              <a:t>open access consumers </a:t>
            </a:r>
            <a:endParaRPr lang="en-US" sz="2400" dirty="0" smtClean="0">
              <a:latin typeface="+mj-lt"/>
            </a:endParaRPr>
          </a:p>
          <a:p>
            <a:pPr lvl="1">
              <a:spcBef>
                <a:spcPts val="0"/>
              </a:spcBef>
            </a:pPr>
            <a:endParaRPr lang="en-US" sz="2700" dirty="0" smtClean="0">
              <a:latin typeface="+mj-lt"/>
            </a:endParaRPr>
          </a:p>
          <a:p>
            <a:pPr lvl="1">
              <a:spcBef>
                <a:spcPts val="0"/>
              </a:spcBef>
            </a:pPr>
            <a:r>
              <a:rPr lang="en-US" sz="2700" dirty="0" smtClean="0">
                <a:latin typeface="+mj-lt"/>
              </a:rPr>
              <a:t>Limiting CSS to 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758952"/>
          </a:xfrm>
          <a:solidFill>
            <a:schemeClr val="accent6">
              <a:lumMod val="40000"/>
              <a:lumOff val="60000"/>
            </a:schemeClr>
          </a:solidFill>
        </p:spPr>
        <p:txBody>
          <a:bodyPr anchor="ctr" anchorCtr="0">
            <a:normAutofit/>
          </a:bodyPr>
          <a:lstStyle/>
          <a:p>
            <a:pPr algn="ctr"/>
            <a:r>
              <a:rPr lang="en-US" sz="3200" b="1" dirty="0" smtClean="0"/>
              <a:t>Transmission Charge counted twice</a:t>
            </a:r>
            <a:endParaRPr lang="en-US" sz="3200" b="1" dirty="0"/>
          </a:p>
        </p:txBody>
      </p:sp>
      <p:sp>
        <p:nvSpPr>
          <p:cNvPr id="3" name="Content Placeholder 2"/>
          <p:cNvSpPr>
            <a:spLocks noGrp="1"/>
          </p:cNvSpPr>
          <p:nvPr>
            <p:ph idx="1"/>
          </p:nvPr>
        </p:nvSpPr>
        <p:spPr>
          <a:xfrm>
            <a:off x="609600" y="1565564"/>
            <a:ext cx="10972800" cy="4759036"/>
          </a:xfrm>
          <a:solidFill>
            <a:schemeClr val="accent6">
              <a:lumMod val="40000"/>
              <a:lumOff val="60000"/>
            </a:schemeClr>
          </a:solidFill>
        </p:spPr>
        <p:txBody>
          <a:bodyPr>
            <a:normAutofit fontScale="97500"/>
          </a:bodyPr>
          <a:lstStyle/>
          <a:p>
            <a:r>
              <a:rPr lang="en-US" dirty="0" smtClean="0"/>
              <a:t>“</a:t>
            </a:r>
            <a:r>
              <a:rPr lang="en-US" dirty="0">
                <a:latin typeface="+mj-lt"/>
              </a:rPr>
              <a:t>Intra State transmission charges” </a:t>
            </a:r>
            <a:r>
              <a:rPr lang="en-US" dirty="0" smtClean="0">
                <a:latin typeface="+mj-lt"/>
              </a:rPr>
              <a:t>(Rs </a:t>
            </a:r>
            <a:r>
              <a:rPr lang="en-US" dirty="0">
                <a:latin typeface="+mj-lt"/>
              </a:rPr>
              <a:t>905.20 </a:t>
            </a:r>
            <a:r>
              <a:rPr lang="en-US" dirty="0" smtClean="0">
                <a:latin typeface="+mj-lt"/>
              </a:rPr>
              <a:t>Cr) included in </a:t>
            </a:r>
          </a:p>
          <a:p>
            <a:pPr lvl="1"/>
            <a:r>
              <a:rPr lang="en-US" dirty="0" smtClean="0">
                <a:latin typeface="+mj-lt"/>
              </a:rPr>
              <a:t>weighted </a:t>
            </a:r>
            <a:r>
              <a:rPr lang="en-US" dirty="0">
                <a:latin typeface="+mj-lt"/>
              </a:rPr>
              <a:t>average cost of power </a:t>
            </a:r>
            <a:r>
              <a:rPr lang="en-US" dirty="0" smtClean="0">
                <a:latin typeface="+mj-lt"/>
              </a:rPr>
              <a:t>purchase ‘</a:t>
            </a:r>
            <a:r>
              <a:rPr lang="en-US" dirty="0">
                <a:latin typeface="+mj-lt"/>
              </a:rPr>
              <a:t>C’ </a:t>
            </a:r>
            <a:endParaRPr lang="en-US" dirty="0" smtClean="0">
              <a:latin typeface="+mj-lt"/>
            </a:endParaRPr>
          </a:p>
          <a:p>
            <a:pPr lvl="1"/>
            <a:r>
              <a:rPr lang="en-US" dirty="0" smtClean="0">
                <a:latin typeface="+mj-lt"/>
              </a:rPr>
              <a:t>As well in the Wheeling Charge ‘D’</a:t>
            </a:r>
          </a:p>
          <a:p>
            <a:pPr lvl="1"/>
            <a:endParaRPr lang="en-US" i="1" dirty="0" smtClean="0">
              <a:latin typeface="+mj-lt"/>
            </a:endParaRPr>
          </a:p>
          <a:p>
            <a:r>
              <a:rPr lang="en-US" i="1" dirty="0" smtClean="0">
                <a:latin typeface="+mj-lt"/>
              </a:rPr>
              <a:t>When the “Intra State transmission charges” (Rs 905.20 Cr) is excluded from the calculation of weighted average cost of power purchase, the revised weighted average cost of power purchase will be Rs 3.17 per unit </a:t>
            </a:r>
          </a:p>
          <a:p>
            <a:pPr lvl="1"/>
            <a:endParaRPr lang="en-US" dirty="0" smtClean="0">
              <a:latin typeface="+mj-lt"/>
            </a:endParaRPr>
          </a:p>
          <a:p>
            <a:pPr lvl="1"/>
            <a:r>
              <a:rPr lang="en-US" b="1" i="1" dirty="0" smtClean="0">
                <a:solidFill>
                  <a:srgbClr val="C00000"/>
                </a:solidFill>
                <a:latin typeface="+mj-lt"/>
              </a:rPr>
              <a:t>This error needs to be rectified. </a:t>
            </a:r>
            <a:r>
              <a:rPr lang="en-US" i="1" dirty="0" smtClean="0">
                <a:solidFill>
                  <a:srgbClr val="C00000"/>
                </a:solidFill>
                <a:latin typeface="+mj-lt"/>
              </a:rPr>
              <a:t>Otherwise the transmission charges of 0.37 per unit may be deducted from the factor D .</a:t>
            </a:r>
            <a:endParaRPr lang="en-US" i="1" dirty="0">
              <a:solidFill>
                <a:srgbClr val="C00000"/>
              </a:solidFill>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1715"/>
          </a:xfrm>
          <a:solidFill>
            <a:schemeClr val="accent6">
              <a:lumMod val="40000"/>
              <a:lumOff val="60000"/>
            </a:schemeClr>
          </a:solidFill>
        </p:spPr>
        <p:txBody>
          <a:bodyPr anchor="ctr">
            <a:normAutofit fontScale="90000"/>
          </a:bodyPr>
          <a:lstStyle/>
          <a:p>
            <a:pPr algn="ctr"/>
            <a:r>
              <a:rPr lang="en-US" sz="3600" b="1" dirty="0" smtClean="0"/>
              <a:t>CROSS SUBSIDY SURCHARGE </a:t>
            </a:r>
            <a:br>
              <a:rPr lang="en-US" sz="3600" b="1" dirty="0" smtClean="0"/>
            </a:br>
            <a:r>
              <a:rPr lang="en-US" sz="3600" b="1" dirty="0" smtClean="0"/>
              <a:t>(Embedded Customers)</a:t>
            </a:r>
            <a:endParaRPr lang="en-US" sz="3600" b="1" dirty="0"/>
          </a:p>
        </p:txBody>
      </p:sp>
      <p:sp>
        <p:nvSpPr>
          <p:cNvPr id="3" name="Content Placeholder 2"/>
          <p:cNvSpPr>
            <a:spLocks noGrp="1"/>
          </p:cNvSpPr>
          <p:nvPr>
            <p:ph idx="1"/>
          </p:nvPr>
        </p:nvSpPr>
        <p:spPr>
          <a:xfrm>
            <a:off x="838200" y="1658983"/>
            <a:ext cx="10515600" cy="4517980"/>
          </a:xfrm>
          <a:solidFill>
            <a:schemeClr val="accent6">
              <a:lumMod val="40000"/>
              <a:lumOff val="60000"/>
            </a:schemeClr>
          </a:solidFill>
        </p:spPr>
        <p:txBody>
          <a:bodyPr>
            <a:normAutofit fontScale="95000"/>
          </a:bodyPr>
          <a:lstStyle/>
          <a:p>
            <a:r>
              <a:rPr lang="en-US" dirty="0" smtClean="0">
                <a:latin typeface="+mj-lt"/>
              </a:rPr>
              <a:t>NO PROVISION under </a:t>
            </a:r>
            <a:r>
              <a:rPr lang="en-US" dirty="0">
                <a:latin typeface="+mj-lt"/>
              </a:rPr>
              <a:t>the EA, </a:t>
            </a:r>
            <a:r>
              <a:rPr lang="en-US" dirty="0" smtClean="0">
                <a:latin typeface="+mj-lt"/>
              </a:rPr>
              <a:t>2003</a:t>
            </a:r>
          </a:p>
          <a:p>
            <a:r>
              <a:rPr lang="en-US" dirty="0" smtClean="0">
                <a:latin typeface="+mj-lt"/>
              </a:rPr>
              <a:t>NO Provision </a:t>
            </a:r>
            <a:r>
              <a:rPr lang="en-US" dirty="0">
                <a:latin typeface="+mj-lt"/>
              </a:rPr>
              <a:t>National Tariff Policy, </a:t>
            </a:r>
            <a:r>
              <a:rPr lang="en-US" dirty="0" smtClean="0">
                <a:latin typeface="+mj-lt"/>
              </a:rPr>
              <a:t>2016</a:t>
            </a:r>
          </a:p>
          <a:p>
            <a:r>
              <a:rPr lang="en-US" dirty="0" smtClean="0">
                <a:latin typeface="+mj-lt"/>
              </a:rPr>
              <a:t>No Provision in Regulations</a:t>
            </a:r>
            <a:endParaRPr lang="en-US" dirty="0">
              <a:latin typeface="+mj-lt"/>
            </a:endParaRPr>
          </a:p>
          <a:p>
            <a:r>
              <a:rPr lang="en-US" dirty="0" smtClean="0">
                <a:latin typeface="+mj-lt"/>
              </a:rPr>
              <a:t>NO OTHER State Commission has allowed</a:t>
            </a:r>
          </a:p>
          <a:p>
            <a:endParaRPr lang="en-US" dirty="0">
              <a:latin typeface="+mj-lt"/>
            </a:endParaRPr>
          </a:p>
          <a:p>
            <a:r>
              <a:rPr lang="en-US" dirty="0" smtClean="0">
                <a:latin typeface="+mj-lt"/>
              </a:rPr>
              <a:t>In CSS formula, Tariff ‘T’ includes Fixed Charges </a:t>
            </a:r>
          </a:p>
          <a:p>
            <a:pPr algn="just"/>
            <a:r>
              <a:rPr lang="en-US" dirty="0" smtClean="0">
                <a:latin typeface="+mj-lt"/>
              </a:rPr>
              <a:t>APTEL ORDER </a:t>
            </a:r>
            <a:r>
              <a:rPr lang="en-US" dirty="0">
                <a:latin typeface="+mj-lt"/>
              </a:rPr>
              <a:t>178 </a:t>
            </a:r>
            <a:r>
              <a:rPr lang="en-US" dirty="0" smtClean="0">
                <a:latin typeface="+mj-lt"/>
              </a:rPr>
              <a:t>/ </a:t>
            </a:r>
            <a:r>
              <a:rPr lang="en-US" dirty="0">
                <a:latin typeface="+mj-lt"/>
              </a:rPr>
              <a:t>2011 </a:t>
            </a:r>
            <a:r>
              <a:rPr lang="en-US" dirty="0" smtClean="0">
                <a:latin typeface="+mj-lt"/>
              </a:rPr>
              <a:t>/ 02.12.2013 (Reliance Vs MERC)</a:t>
            </a:r>
          </a:p>
          <a:p>
            <a:pPr lvl="1" algn="just"/>
            <a:r>
              <a:rPr lang="en-US" dirty="0" smtClean="0">
                <a:latin typeface="+mj-lt"/>
              </a:rPr>
              <a:t> </a:t>
            </a:r>
            <a:r>
              <a:rPr lang="en-US" sz="2100" i="1" dirty="0" smtClean="0">
                <a:latin typeface="+mj-lt"/>
              </a:rPr>
              <a:t>Tariff </a:t>
            </a:r>
            <a:r>
              <a:rPr lang="en-US" sz="2100" i="1" dirty="0">
                <a:latin typeface="+mj-lt"/>
              </a:rPr>
              <a:t>of </a:t>
            </a:r>
            <a:r>
              <a:rPr lang="en-US" sz="2100" i="1" dirty="0" smtClean="0">
                <a:latin typeface="+mj-lt"/>
              </a:rPr>
              <a:t>subsidizing </a:t>
            </a:r>
            <a:r>
              <a:rPr lang="en-US" sz="2100" i="1" dirty="0">
                <a:latin typeface="+mj-lt"/>
              </a:rPr>
              <a:t>consumers is generally in two parts i.e. fixed charges and energy charges and therefore, the term tariff is the effective tariff for that category of </a:t>
            </a:r>
            <a:r>
              <a:rPr lang="en-US" sz="2100" i="1" dirty="0" smtClean="0">
                <a:latin typeface="+mj-lt"/>
              </a:rPr>
              <a:t>consumers</a:t>
            </a:r>
            <a:endParaRPr lang="en-US" i="1" dirty="0" smtClean="0">
              <a:latin typeface="+mj-lt"/>
            </a:endParaRPr>
          </a:p>
          <a:p>
            <a:pPr algn="just"/>
            <a:r>
              <a:rPr lang="en-US" dirty="0" smtClean="0">
                <a:latin typeface="+mj-lt"/>
              </a:rPr>
              <a:t>APTEL ORDER (181/2015/26.05.2017)</a:t>
            </a:r>
          </a:p>
          <a:p>
            <a:pPr lvl="1" algn="just"/>
            <a:endParaRPr lang="en-US" i="1"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06921"/>
          </a:xfrm>
          <a:solidFill>
            <a:schemeClr val="accent6">
              <a:lumMod val="40000"/>
              <a:lumOff val="60000"/>
            </a:schemeClr>
          </a:solidFill>
        </p:spPr>
        <p:txBody>
          <a:bodyPr anchor="ctr">
            <a:normAutofit/>
          </a:bodyPr>
          <a:lstStyle/>
          <a:p>
            <a:pPr algn="ctr"/>
            <a:r>
              <a:rPr lang="en-US" sz="4000" b="1" dirty="0" smtClean="0"/>
              <a:t>DEMAND CHARGES &amp; CROSS-SUBSIDY</a:t>
            </a:r>
            <a:endParaRPr lang="en-US" sz="4000" b="1" dirty="0"/>
          </a:p>
        </p:txBody>
      </p:sp>
      <p:sp>
        <p:nvSpPr>
          <p:cNvPr id="3" name="Content Placeholder 2"/>
          <p:cNvSpPr>
            <a:spLocks noGrp="1"/>
          </p:cNvSpPr>
          <p:nvPr>
            <p:ph idx="1"/>
          </p:nvPr>
        </p:nvSpPr>
        <p:spPr>
          <a:xfrm>
            <a:off x="838200" y="2129246"/>
            <a:ext cx="10515600" cy="4047717"/>
          </a:xfrm>
          <a:solidFill>
            <a:schemeClr val="accent6">
              <a:lumMod val="40000"/>
              <a:lumOff val="60000"/>
            </a:schemeClr>
          </a:solidFill>
        </p:spPr>
        <p:txBody>
          <a:bodyPr>
            <a:normAutofit/>
          </a:bodyPr>
          <a:lstStyle/>
          <a:p>
            <a:r>
              <a:rPr lang="en-US" dirty="0" smtClean="0">
                <a:latin typeface="+mj-lt"/>
              </a:rPr>
              <a:t>demand charges are NOT SUFFICIENT to recover</a:t>
            </a:r>
          </a:p>
          <a:p>
            <a:pPr lvl="1"/>
            <a:r>
              <a:rPr lang="en-US" dirty="0" smtClean="0">
                <a:latin typeface="+mj-lt"/>
              </a:rPr>
              <a:t> the fixed cost incurred to cater embedded consumers.</a:t>
            </a:r>
          </a:p>
          <a:p>
            <a:pPr lvl="1"/>
            <a:r>
              <a:rPr lang="en-US" dirty="0" smtClean="0">
                <a:latin typeface="+mj-lt"/>
              </a:rPr>
              <a:t>The revenue from demand charges covers only 36.95 % </a:t>
            </a:r>
          </a:p>
          <a:p>
            <a:pPr lvl="1"/>
            <a:r>
              <a:rPr lang="en-US" dirty="0" smtClean="0">
                <a:latin typeface="+mj-lt"/>
              </a:rPr>
              <a:t>The remaining fixed cost is recovered  in energy charges</a:t>
            </a:r>
          </a:p>
          <a:p>
            <a:pPr lvl="1"/>
            <a:endParaRPr lang="en-US" dirty="0" smtClean="0">
              <a:latin typeface="+mj-lt"/>
            </a:endParaRPr>
          </a:p>
          <a:p>
            <a:pPr lvl="0"/>
            <a:r>
              <a:rPr lang="en-US" dirty="0" smtClean="0">
                <a:latin typeface="+mj-lt"/>
              </a:rPr>
              <a:t>THEREFORE the removal of demand charges in term “T” </a:t>
            </a:r>
          </a:p>
          <a:p>
            <a:pPr lvl="1"/>
            <a:r>
              <a:rPr lang="en-US" dirty="0" smtClean="0">
                <a:latin typeface="+mj-lt"/>
              </a:rPr>
              <a:t>DEFEATS the principle and purpose CSS</a:t>
            </a:r>
          </a:p>
          <a:p>
            <a:endParaRPr lang="en-US"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9315"/>
          </a:xfrm>
          <a:solidFill>
            <a:schemeClr val="accent6">
              <a:lumMod val="40000"/>
              <a:lumOff val="60000"/>
            </a:schemeClr>
          </a:solidFill>
        </p:spPr>
        <p:txBody>
          <a:bodyPr>
            <a:normAutofit/>
          </a:bodyPr>
          <a:lstStyle/>
          <a:p>
            <a:pPr algn="ctr"/>
            <a:r>
              <a:rPr lang="en-US" sz="4000" b="1" dirty="0" smtClean="0"/>
              <a:t>20 % Limitation on CSS</a:t>
            </a:r>
            <a:endParaRPr lang="en-US" sz="4000" b="1" dirty="0"/>
          </a:p>
        </p:txBody>
      </p:sp>
      <p:sp>
        <p:nvSpPr>
          <p:cNvPr id="3" name="Content Placeholder 2"/>
          <p:cNvSpPr>
            <a:spLocks noGrp="1"/>
          </p:cNvSpPr>
          <p:nvPr>
            <p:ph idx="1"/>
          </p:nvPr>
        </p:nvSpPr>
        <p:spPr>
          <a:xfrm>
            <a:off x="838200" y="1341120"/>
            <a:ext cx="10515600" cy="4835843"/>
          </a:xfrm>
          <a:solidFill>
            <a:schemeClr val="accent6">
              <a:lumMod val="40000"/>
              <a:lumOff val="60000"/>
            </a:schemeClr>
          </a:solidFill>
        </p:spPr>
        <p:txBody>
          <a:bodyPr>
            <a:normAutofit lnSpcReduction="10000"/>
          </a:bodyPr>
          <a:lstStyle/>
          <a:p>
            <a:endParaRPr lang="en-US" sz="2400" dirty="0" smtClean="0">
              <a:latin typeface="+mj-lt"/>
            </a:endParaRPr>
          </a:p>
          <a:p>
            <a:r>
              <a:rPr lang="en-US" sz="2400" dirty="0" smtClean="0">
                <a:latin typeface="+mj-lt"/>
              </a:rPr>
              <a:t>This limitation has to be applied after the Tariff is within 20% of </a:t>
            </a:r>
            <a:r>
              <a:rPr lang="en-US" sz="2400" dirty="0" err="1" smtClean="0">
                <a:latin typeface="+mj-lt"/>
              </a:rPr>
              <a:t>CoS</a:t>
            </a:r>
            <a:endParaRPr lang="en-US" sz="2400" dirty="0" smtClean="0">
              <a:latin typeface="+mj-lt"/>
            </a:endParaRPr>
          </a:p>
          <a:p>
            <a:r>
              <a:rPr lang="en-US" sz="2400" dirty="0" smtClean="0">
                <a:latin typeface="+mj-lt"/>
              </a:rPr>
              <a:t>Full loss due to Open access DOES NOT GET recovered.</a:t>
            </a:r>
          </a:p>
          <a:p>
            <a:r>
              <a:rPr lang="en-US" sz="2400" dirty="0" smtClean="0">
                <a:latin typeface="+mj-lt"/>
              </a:rPr>
              <a:t>In Kerala 55 % of total consumption is subsidized to the extent of 32%.</a:t>
            </a:r>
          </a:p>
          <a:p>
            <a:pPr algn="just"/>
            <a:endParaRPr lang="en-US" sz="2400" dirty="0" smtClean="0">
              <a:latin typeface="+mj-lt"/>
            </a:endParaRPr>
          </a:p>
          <a:p>
            <a:pPr algn="just"/>
            <a:r>
              <a:rPr lang="en-US" sz="2400" dirty="0" smtClean="0">
                <a:latin typeface="+mj-lt"/>
              </a:rPr>
              <a:t>Under recovery of CSS : Rs 1.34 per unit. </a:t>
            </a:r>
          </a:p>
          <a:p>
            <a:pPr lvl="1" algn="just"/>
            <a:r>
              <a:rPr lang="en-US" sz="2200" dirty="0" smtClean="0">
                <a:latin typeface="+mj-lt"/>
              </a:rPr>
              <a:t>Significant loss: OA in 2016-17 is 435 MU against 145 MU in 2015-16</a:t>
            </a:r>
          </a:p>
          <a:p>
            <a:pPr lvl="0" algn="just"/>
            <a:r>
              <a:rPr lang="en-US" sz="2400" dirty="0" smtClean="0">
                <a:latin typeface="+mj-lt"/>
              </a:rPr>
              <a:t>Insufficient CSS recovery results in net loss of Rs 1.34 per unit</a:t>
            </a:r>
          </a:p>
          <a:p>
            <a:pPr algn="just"/>
            <a:r>
              <a:rPr lang="en-US" sz="2400" b="1" dirty="0" smtClean="0">
                <a:solidFill>
                  <a:srgbClr val="C00000"/>
                </a:solidFill>
              </a:rPr>
              <a:t>Request : </a:t>
            </a:r>
          </a:p>
          <a:p>
            <a:pPr lvl="1" algn="just"/>
            <a:r>
              <a:rPr lang="en-US" sz="2200" b="1" dirty="0" smtClean="0">
                <a:solidFill>
                  <a:srgbClr val="C00000"/>
                </a:solidFill>
              </a:rPr>
              <a:t>Include the demand charges also in CSS formula </a:t>
            </a:r>
          </a:p>
          <a:p>
            <a:pPr lvl="1" algn="just"/>
            <a:r>
              <a:rPr lang="en-US" sz="2200" b="1" dirty="0" smtClean="0">
                <a:solidFill>
                  <a:srgbClr val="C00000"/>
                </a:solidFill>
              </a:rPr>
              <a:t>revise the cross subsidy surcharge </a:t>
            </a:r>
          </a:p>
          <a:p>
            <a:pPr lvl="1" algn="just"/>
            <a:r>
              <a:rPr lang="en-US" sz="2200" b="1" dirty="0" smtClean="0">
                <a:solidFill>
                  <a:srgbClr val="C00000"/>
                </a:solidFill>
              </a:rPr>
              <a:t>Remove 20 % limitation</a:t>
            </a:r>
            <a:endParaRPr lang="en-US" sz="2200" dirty="0" smtClean="0">
              <a:solidFill>
                <a:srgbClr val="C00000"/>
              </a:solidFill>
            </a:endParaRPr>
          </a:p>
          <a:p>
            <a:pPr lvl="0" algn="just"/>
            <a:endParaRPr lang="en-US" sz="2400" dirty="0" smtClean="0">
              <a:latin typeface="+mj-lt"/>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chor="ctr">
            <a:normAutofit/>
          </a:bodyPr>
          <a:lstStyle/>
          <a:p>
            <a:pPr algn="ctr"/>
            <a:r>
              <a:rPr lang="en-US" sz="5400" b="1" dirty="0" smtClean="0">
                <a:solidFill>
                  <a:srgbClr val="C00000"/>
                </a:solidFill>
              </a:rPr>
              <a:t>Additional Surcharge</a:t>
            </a:r>
            <a:endParaRPr lang="en-US" sz="5400" dirty="0">
              <a:solidFill>
                <a:srgbClr val="C00000"/>
              </a:solidFill>
            </a:endParaRPr>
          </a:p>
        </p:txBody>
      </p:sp>
      <p:sp>
        <p:nvSpPr>
          <p:cNvPr id="3" name="Content Placeholder 2"/>
          <p:cNvSpPr>
            <a:spLocks noGrp="1"/>
          </p:cNvSpPr>
          <p:nvPr>
            <p:ph idx="1"/>
          </p:nvPr>
        </p:nvSpPr>
        <p:spPr>
          <a:solidFill>
            <a:schemeClr val="accent6">
              <a:lumMod val="40000"/>
              <a:lumOff val="60000"/>
            </a:schemeClr>
          </a:solidFill>
        </p:spPr>
        <p:txBody>
          <a:bodyPr>
            <a:normAutofit/>
          </a:bodyPr>
          <a:lstStyle/>
          <a:p>
            <a:r>
              <a:rPr lang="en-US" dirty="0" smtClean="0">
                <a:latin typeface="+mj-lt"/>
              </a:rPr>
              <a:t>Embedded customers  draw open access power  from day-ahead market  </a:t>
            </a:r>
          </a:p>
          <a:p>
            <a:r>
              <a:rPr lang="en-US" dirty="0" smtClean="0">
                <a:latin typeface="+mj-lt"/>
              </a:rPr>
              <a:t>KSEBL cannot forecast this </a:t>
            </a:r>
            <a:r>
              <a:rPr lang="en-US" dirty="0" err="1" smtClean="0">
                <a:latin typeface="+mj-lt"/>
              </a:rPr>
              <a:t>drawal</a:t>
            </a:r>
            <a:r>
              <a:rPr lang="en-US" dirty="0" smtClean="0">
                <a:latin typeface="+mj-lt"/>
              </a:rPr>
              <a:t> and plan power purchase.</a:t>
            </a:r>
          </a:p>
          <a:p>
            <a:r>
              <a:rPr lang="en-US" dirty="0" smtClean="0">
                <a:latin typeface="+mj-lt"/>
              </a:rPr>
              <a:t> Utility plan jeopardized, operational constraints, financial burden</a:t>
            </a:r>
          </a:p>
          <a:p>
            <a:r>
              <a:rPr lang="en-US" dirty="0" smtClean="0">
                <a:latin typeface="+mj-lt"/>
              </a:rPr>
              <a:t>KSEBL has to always keep the capacity ready </a:t>
            </a:r>
          </a:p>
          <a:p>
            <a:pPr lvl="1"/>
            <a:r>
              <a:rPr lang="en-US" dirty="0" smtClean="0">
                <a:latin typeface="+mj-lt"/>
              </a:rPr>
              <a:t>But forced to surrender</a:t>
            </a:r>
          </a:p>
          <a:p>
            <a:pPr lvl="1"/>
            <a:r>
              <a:rPr lang="en-US" dirty="0" smtClean="0">
                <a:latin typeface="+mj-lt"/>
              </a:rPr>
              <a:t>Loss cannot be recovered without </a:t>
            </a:r>
            <a:r>
              <a:rPr lang="en-US" dirty="0" err="1" smtClean="0">
                <a:latin typeface="+mj-lt"/>
              </a:rPr>
              <a:t>Asc</a:t>
            </a:r>
            <a:endParaRPr lang="en-US" dirty="0" smtClean="0">
              <a:latin typeface="+mj-lt"/>
            </a:endParaRPr>
          </a:p>
          <a:p>
            <a:r>
              <a:rPr lang="en-US" b="1" dirty="0" smtClean="0">
                <a:solidFill>
                  <a:srgbClr val="C00000"/>
                </a:solidFill>
                <a:latin typeface="+mj-lt"/>
              </a:rPr>
              <a:t>Loss to the utility due to open access considering the cross subsidy surcharge approved by Commission and in absence of additional surcharge is Rs 2.17 per unit.</a:t>
            </a:r>
            <a:endParaRPr lang="en-US" dirty="0" smtClean="0">
              <a:solidFill>
                <a:srgbClr val="C00000"/>
              </a:solidFill>
              <a:latin typeface="+mj-lt"/>
            </a:endParaRPr>
          </a:p>
          <a:p>
            <a:endParaRPr lang="en-US"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9269" y="1473928"/>
            <a:ext cx="10894422" cy="4783182"/>
          </a:xfrm>
          <a:solidFill>
            <a:schemeClr val="accent6">
              <a:lumMod val="40000"/>
              <a:lumOff val="60000"/>
            </a:schemeClr>
          </a:solidFill>
        </p:spPr>
        <p:txBody>
          <a:bodyPr>
            <a:normAutofit/>
          </a:bodyPr>
          <a:lstStyle/>
          <a:p>
            <a:r>
              <a:rPr lang="en-US" dirty="0" smtClean="0">
                <a:latin typeface="+mj-lt"/>
              </a:rPr>
              <a:t>OA Regulation-41 on </a:t>
            </a:r>
            <a:r>
              <a:rPr lang="en-US" dirty="0" err="1" smtClean="0">
                <a:latin typeface="+mj-lt"/>
              </a:rPr>
              <a:t>Asc</a:t>
            </a:r>
            <a:endParaRPr lang="en-US" dirty="0" smtClean="0">
              <a:latin typeface="+mj-lt"/>
            </a:endParaRPr>
          </a:p>
          <a:p>
            <a:pPr lvl="1"/>
            <a:r>
              <a:rPr lang="en-US" dirty="0" smtClean="0">
                <a:latin typeface="+mj-lt"/>
              </a:rPr>
              <a:t>Capacity continues to be stranded </a:t>
            </a:r>
          </a:p>
          <a:p>
            <a:pPr lvl="1"/>
            <a:r>
              <a:rPr lang="en-US" dirty="0" smtClean="0">
                <a:latin typeface="+mj-lt"/>
              </a:rPr>
              <a:t>Loss Calculation within 15 days</a:t>
            </a:r>
          </a:p>
          <a:p>
            <a:pPr lvl="1"/>
            <a:r>
              <a:rPr lang="en-US" dirty="0" smtClean="0">
                <a:latin typeface="+mj-lt"/>
              </a:rPr>
              <a:t>Consumer wise calculation</a:t>
            </a:r>
          </a:p>
          <a:p>
            <a:endParaRPr lang="en-US" dirty="0" smtClean="0">
              <a:latin typeface="+mj-lt"/>
            </a:endParaRPr>
          </a:p>
          <a:p>
            <a:r>
              <a:rPr lang="en-US" dirty="0" smtClean="0">
                <a:latin typeface="+mj-lt"/>
              </a:rPr>
              <a:t>Open Access Drawal fluctuates considerably. </a:t>
            </a:r>
          </a:p>
          <a:p>
            <a:r>
              <a:rPr lang="en-US" dirty="0" smtClean="0">
                <a:latin typeface="+mj-lt"/>
              </a:rPr>
              <a:t>Computation of stranded cost very difficult on case to case basis. </a:t>
            </a:r>
          </a:p>
          <a:p>
            <a:r>
              <a:rPr lang="en-US" dirty="0" smtClean="0">
                <a:latin typeface="+mj-lt"/>
              </a:rPr>
              <a:t>Not be practicable : Cost incurred for OA not consumer specific.</a:t>
            </a:r>
          </a:p>
          <a:p>
            <a:r>
              <a:rPr lang="en-US" dirty="0" smtClean="0">
                <a:solidFill>
                  <a:srgbClr val="C00000"/>
                </a:solidFill>
                <a:latin typeface="+mj-lt"/>
              </a:rPr>
              <a:t>Request : Repeal Regulation-41  and allow calculation on yearly basis.</a:t>
            </a:r>
          </a:p>
          <a:p>
            <a:pPr>
              <a:buNone/>
            </a:pPr>
            <a:endParaRPr lang="en-US" dirty="0">
              <a:latin typeface="+mj-lt"/>
            </a:endParaRPr>
          </a:p>
        </p:txBody>
      </p:sp>
      <p:sp>
        <p:nvSpPr>
          <p:cNvPr id="4" name="Title 3"/>
          <p:cNvSpPr>
            <a:spLocks noGrp="1"/>
          </p:cNvSpPr>
          <p:nvPr>
            <p:ph type="title"/>
          </p:nvPr>
        </p:nvSpPr>
        <p:spPr>
          <a:xfrm>
            <a:off x="635726" y="168511"/>
            <a:ext cx="10972800" cy="1143000"/>
          </a:xfrm>
          <a:solidFill>
            <a:schemeClr val="accent6">
              <a:lumMod val="40000"/>
              <a:lumOff val="60000"/>
            </a:schemeClr>
          </a:solidFill>
        </p:spPr>
        <p:txBody>
          <a:bodyPr anchor="ctr"/>
          <a:lstStyle/>
          <a:p>
            <a:pPr algn="ctr"/>
            <a:r>
              <a:rPr lang="en-US" b="1" dirty="0" smtClean="0"/>
              <a:t>Additional Surcharge</a:t>
            </a:r>
            <a:endParaRPr lang="en-IN"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63229"/>
          </a:xfrm>
          <a:solidFill>
            <a:schemeClr val="accent6">
              <a:lumMod val="40000"/>
              <a:lumOff val="60000"/>
            </a:schemeClr>
          </a:solidFill>
        </p:spPr>
        <p:txBody>
          <a:bodyPr anchor="ctr">
            <a:normAutofit/>
          </a:bodyPr>
          <a:lstStyle/>
          <a:p>
            <a:pPr algn="ctr"/>
            <a:r>
              <a:rPr lang="en-US" sz="5400" b="1" dirty="0" smtClean="0">
                <a:solidFill>
                  <a:srgbClr val="C00000"/>
                </a:solidFill>
              </a:rPr>
              <a:t>Power Factor Incentive</a:t>
            </a:r>
            <a:endParaRPr lang="en-US" sz="5400" b="1" dirty="0">
              <a:solidFill>
                <a:srgbClr val="C00000"/>
              </a:solidFill>
            </a:endParaRPr>
          </a:p>
        </p:txBody>
      </p:sp>
      <p:sp>
        <p:nvSpPr>
          <p:cNvPr id="3" name="Content Placeholder 2"/>
          <p:cNvSpPr>
            <a:spLocks noGrp="1"/>
          </p:cNvSpPr>
          <p:nvPr>
            <p:ph idx="1"/>
          </p:nvPr>
        </p:nvSpPr>
        <p:spPr>
          <a:xfrm>
            <a:off x="838200" y="1776549"/>
            <a:ext cx="10515600" cy="4400414"/>
          </a:xfrm>
          <a:solidFill>
            <a:schemeClr val="accent6">
              <a:lumMod val="40000"/>
              <a:lumOff val="60000"/>
            </a:schemeClr>
          </a:solidFill>
        </p:spPr>
        <p:txBody>
          <a:bodyPr>
            <a:normAutofit/>
          </a:bodyPr>
          <a:lstStyle/>
          <a:p>
            <a:pPr lvl="0"/>
            <a:r>
              <a:rPr lang="en-US" dirty="0" smtClean="0">
                <a:latin typeface="+mj-lt"/>
              </a:rPr>
              <a:t>PF incentive DOUBLED in the Tariff order.</a:t>
            </a:r>
          </a:p>
          <a:p>
            <a:pPr lvl="1"/>
            <a:r>
              <a:rPr lang="en-US" dirty="0" smtClean="0">
                <a:latin typeface="+mj-lt"/>
              </a:rPr>
              <a:t>Commission Public Notice </a:t>
            </a:r>
            <a:r>
              <a:rPr lang="en-US" dirty="0" smtClean="0">
                <a:solidFill>
                  <a:srgbClr val="C00000"/>
                </a:solidFill>
                <a:latin typeface="+mj-lt"/>
              </a:rPr>
              <a:t>did not propose </a:t>
            </a:r>
            <a:r>
              <a:rPr lang="en-US" dirty="0" smtClean="0">
                <a:latin typeface="+mj-lt"/>
              </a:rPr>
              <a:t>to revise PF incentive</a:t>
            </a:r>
          </a:p>
          <a:p>
            <a:pPr lvl="1"/>
            <a:r>
              <a:rPr lang="en-US" dirty="0" smtClean="0">
                <a:latin typeface="+mj-lt"/>
              </a:rPr>
              <a:t>Industrial Consumers Association demanded it</a:t>
            </a:r>
          </a:p>
          <a:p>
            <a:pPr lvl="1"/>
            <a:r>
              <a:rPr lang="en-US" dirty="0" smtClean="0">
                <a:latin typeface="+mj-lt"/>
              </a:rPr>
              <a:t>KSEBL had objected proposal</a:t>
            </a:r>
          </a:p>
          <a:p>
            <a:pPr lvl="1"/>
            <a:endParaRPr lang="en-US" dirty="0" smtClean="0">
              <a:latin typeface="+mj-lt"/>
            </a:endParaRPr>
          </a:p>
          <a:p>
            <a:r>
              <a:rPr lang="en-US" dirty="0" smtClean="0">
                <a:latin typeface="+mj-lt"/>
              </a:rPr>
              <a:t>Commission hiked the doubled the incentive </a:t>
            </a:r>
            <a:r>
              <a:rPr lang="en-US" dirty="0" smtClean="0">
                <a:solidFill>
                  <a:srgbClr val="C00000"/>
                </a:solidFill>
                <a:latin typeface="+mj-lt"/>
              </a:rPr>
              <a:t>WITHOUT A SPEAKING ORDER ON KSEB OBJECTIONS</a:t>
            </a:r>
          </a:p>
          <a:p>
            <a:endParaRPr lang="en-US" dirty="0" smtClean="0">
              <a:solidFill>
                <a:srgbClr val="C00000"/>
              </a:solidFill>
              <a:latin typeface="+mj-lt"/>
            </a:endParaRPr>
          </a:p>
          <a:p>
            <a:pPr lvl="0"/>
            <a:r>
              <a:rPr lang="en-US" dirty="0" smtClean="0">
                <a:solidFill>
                  <a:srgbClr val="C00000"/>
                </a:solidFill>
                <a:latin typeface="+mj-lt"/>
              </a:rPr>
              <a:t>This, if an error, may be corrected.</a:t>
            </a:r>
            <a:endParaRPr lang="en-US" dirty="0" smtClean="0">
              <a:latin typeface="+mj-lt"/>
            </a:endParaRPr>
          </a:p>
          <a:p>
            <a:endParaRPr lang="en-US"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95744" y="704088"/>
            <a:ext cx="10986655" cy="1143000"/>
          </a:xfrm>
          <a:solidFill>
            <a:schemeClr val="accent6">
              <a:lumMod val="60000"/>
              <a:lumOff val="40000"/>
            </a:schemeClr>
          </a:solidFill>
        </p:spPr>
        <p:txBody>
          <a:bodyPr/>
          <a:lstStyle/>
          <a:p>
            <a:pPr algn="ctr"/>
            <a:r>
              <a:rPr lang="en-US" b="1" dirty="0">
                <a:solidFill>
                  <a:schemeClr val="bg2">
                    <a:lumMod val="10000"/>
                  </a:schemeClr>
                </a:solidFill>
              </a:rPr>
              <a:t>KSERC </a:t>
            </a:r>
            <a:r>
              <a:rPr lang="en-US" b="1" dirty="0" smtClean="0">
                <a:solidFill>
                  <a:schemeClr val="bg2">
                    <a:lumMod val="10000"/>
                  </a:schemeClr>
                </a:solidFill>
              </a:rPr>
              <a:t>TARIFF ORDER </a:t>
            </a:r>
            <a:r>
              <a:rPr lang="en-US" b="1" dirty="0">
                <a:solidFill>
                  <a:schemeClr val="bg2">
                    <a:lumMod val="10000"/>
                  </a:schemeClr>
                </a:solidFill>
              </a:rPr>
              <a:t>DATED 17.04.2017</a:t>
            </a:r>
          </a:p>
        </p:txBody>
      </p:sp>
      <p:sp>
        <p:nvSpPr>
          <p:cNvPr id="3" name="Content Placeholder 2"/>
          <p:cNvSpPr>
            <a:spLocks noGrp="1"/>
          </p:cNvSpPr>
          <p:nvPr>
            <p:ph idx="1"/>
          </p:nvPr>
        </p:nvSpPr>
        <p:spPr>
          <a:xfrm>
            <a:off x="609600" y="3971108"/>
            <a:ext cx="10972800" cy="2353491"/>
          </a:xfrm>
          <a:solidFill>
            <a:schemeClr val="accent2">
              <a:lumMod val="20000"/>
              <a:lumOff val="80000"/>
            </a:schemeClr>
          </a:solidFill>
        </p:spPr>
        <p:txBody>
          <a:bodyPr>
            <a:normAutofit fontScale="92500" lnSpcReduction="20000"/>
          </a:bodyPr>
          <a:lstStyle/>
          <a:p>
            <a:pPr>
              <a:spcBef>
                <a:spcPts val="0"/>
              </a:spcBef>
              <a:spcAft>
                <a:spcPts val="600"/>
              </a:spcAft>
            </a:pPr>
            <a:r>
              <a:rPr lang="en-US" dirty="0" smtClean="0">
                <a:latin typeface="+mj-lt"/>
              </a:rPr>
              <a:t>Allowed only partial recovery of Revenue Gap </a:t>
            </a:r>
          </a:p>
          <a:p>
            <a:pPr lvl="1">
              <a:spcBef>
                <a:spcPts val="0"/>
              </a:spcBef>
              <a:spcAft>
                <a:spcPts val="600"/>
              </a:spcAft>
              <a:buFontTx/>
              <a:buChar char="-"/>
            </a:pPr>
            <a:r>
              <a:rPr lang="en-US" b="1" dirty="0" smtClean="0">
                <a:solidFill>
                  <a:srgbClr val="C00000"/>
                </a:solidFill>
                <a:latin typeface="+mj-lt"/>
              </a:rPr>
              <a:t>Rs.1040.92 Cr, </a:t>
            </a:r>
            <a:r>
              <a:rPr lang="en-US" dirty="0" smtClean="0">
                <a:latin typeface="+mj-lt"/>
              </a:rPr>
              <a:t>after adjusting the surplus</a:t>
            </a:r>
          </a:p>
          <a:p>
            <a:pPr>
              <a:spcBef>
                <a:spcPts val="0"/>
              </a:spcBef>
              <a:spcAft>
                <a:spcPts val="600"/>
              </a:spcAft>
            </a:pPr>
            <a:r>
              <a:rPr lang="en-US" dirty="0" smtClean="0">
                <a:latin typeface="+mj-lt"/>
              </a:rPr>
              <a:t>Tariff revision for an additional revenue of </a:t>
            </a:r>
            <a:r>
              <a:rPr lang="en-US" dirty="0" smtClean="0">
                <a:solidFill>
                  <a:srgbClr val="C00000"/>
                </a:solidFill>
                <a:latin typeface="+mj-lt"/>
              </a:rPr>
              <a:t>Rs. 550 Cr</a:t>
            </a:r>
          </a:p>
          <a:p>
            <a:r>
              <a:rPr lang="en-US" dirty="0" smtClean="0">
                <a:latin typeface="Calibri" panose="020F0502020204030204" charset="0"/>
                <a:cs typeface="Calibri" panose="020F0502020204030204" charset="0"/>
                <a:sym typeface="+mn-ea"/>
              </a:rPr>
              <a:t>Differences are in respect of</a:t>
            </a:r>
          </a:p>
          <a:p>
            <a:pPr lvl="1"/>
            <a:r>
              <a:rPr lang="en-US" dirty="0" smtClean="0">
                <a:latin typeface="Calibri" panose="020F0502020204030204" charset="0"/>
                <a:cs typeface="Calibri" panose="020F0502020204030204" charset="0"/>
                <a:sym typeface="+mn-ea"/>
              </a:rPr>
              <a:t>purchase of power, interest and finance charges, O&amp;M expenses etc</a:t>
            </a:r>
          </a:p>
          <a:p>
            <a:r>
              <a:rPr lang="en-US" dirty="0" smtClean="0">
                <a:latin typeface="Calibri" panose="020F0502020204030204" charset="0"/>
                <a:cs typeface="Calibri" panose="020F0502020204030204" charset="0"/>
                <a:sym typeface="+mn-ea"/>
              </a:rPr>
              <a:t> </a:t>
            </a:r>
            <a:r>
              <a:rPr lang="en-US" b="1" dirty="0" smtClean="0">
                <a:solidFill>
                  <a:srgbClr val="C00000"/>
                </a:solidFill>
                <a:latin typeface="Calibri" panose="020F0502020204030204" charset="0"/>
                <a:cs typeface="Calibri" panose="020F0502020204030204" charset="0"/>
                <a:sym typeface="+mn-ea"/>
              </a:rPr>
              <a:t>adversely affect KSEBL finances and  obligations to provide quality power</a:t>
            </a:r>
          </a:p>
          <a:p>
            <a:pPr lvl="1"/>
            <a:endParaRPr lang="en-US" dirty="0" smtClean="0">
              <a:latin typeface="Calibri" panose="020F0502020204030204" charset="0"/>
              <a:cs typeface="Calibri" panose="020F0502020204030204" charset="0"/>
              <a:sym typeface="+mn-ea"/>
            </a:endParaRPr>
          </a:p>
          <a:p>
            <a:pPr>
              <a:spcBef>
                <a:spcPts val="0"/>
              </a:spcBef>
              <a:spcAft>
                <a:spcPts val="600"/>
              </a:spcAft>
            </a:pPr>
            <a:endParaRPr lang="en-US" dirty="0" smtClean="0">
              <a:latin typeface="+mj-lt"/>
            </a:endParaRPr>
          </a:p>
          <a:p>
            <a:endParaRPr lang="en-US" dirty="0"/>
          </a:p>
        </p:txBody>
      </p:sp>
      <p:graphicFrame>
        <p:nvGraphicFramePr>
          <p:cNvPr id="4" name="Table 3"/>
          <p:cNvGraphicFramePr>
            <a:graphicFrameLocks noGrp="1"/>
          </p:cNvGraphicFramePr>
          <p:nvPr/>
        </p:nvGraphicFramePr>
        <p:xfrm>
          <a:off x="609601" y="2156580"/>
          <a:ext cx="10990215" cy="1579397"/>
        </p:xfrm>
        <a:graphic>
          <a:graphicData uri="http://schemas.openxmlformats.org/drawingml/2006/table">
            <a:tbl>
              <a:tblPr firstRow="1" bandRow="1">
                <a:tableStyleId>{5C22544A-7EE6-4342-B048-85BDC9FD1C3A}</a:tableStyleId>
              </a:tblPr>
              <a:tblGrid>
                <a:gridCol w="2586626"/>
                <a:gridCol w="4162443"/>
                <a:gridCol w="4241146"/>
              </a:tblGrid>
              <a:tr h="664997">
                <a:tc>
                  <a:txBody>
                    <a:bodyPr/>
                    <a:lstStyle/>
                    <a:p>
                      <a:pPr algn="ctr"/>
                      <a:r>
                        <a:rPr lang="en-US" sz="2400" dirty="0" smtClean="0">
                          <a:latin typeface="+mj-lt"/>
                        </a:rPr>
                        <a:t>Financial</a:t>
                      </a:r>
                      <a:r>
                        <a:rPr lang="en-US" sz="2400" baseline="0" dirty="0" smtClean="0">
                          <a:latin typeface="+mj-lt"/>
                        </a:rPr>
                        <a:t> Year</a:t>
                      </a:r>
                      <a:endParaRPr lang="en-IN" sz="2400" dirty="0">
                        <a:latin typeface="+mj-lt"/>
                      </a:endParaRPr>
                    </a:p>
                  </a:txBody>
                  <a:tcPr/>
                </a:tc>
                <a:tc>
                  <a:txBody>
                    <a:bodyPr/>
                    <a:lstStyle/>
                    <a:p>
                      <a:pPr algn="ctr"/>
                      <a:r>
                        <a:rPr lang="en-US" sz="2400" dirty="0" smtClean="0">
                          <a:latin typeface="+mj-lt"/>
                        </a:rPr>
                        <a:t>Revenue Gap/Surplus (KSERC)</a:t>
                      </a:r>
                      <a:endParaRPr lang="en-IN" sz="24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smtClean="0">
                          <a:latin typeface="+mj-lt"/>
                        </a:rPr>
                        <a:t>Revenue Gap (KSEB)</a:t>
                      </a:r>
                      <a:endParaRPr kumimoji="0" lang="en-IN" sz="2400" b="1" kern="1200" smtClean="0">
                        <a:solidFill>
                          <a:schemeClr val="lt1"/>
                        </a:solidFill>
                        <a:latin typeface="+mj-lt"/>
                        <a:ea typeface="+mn-ea"/>
                        <a:cs typeface="+mn-cs"/>
                      </a:endParaRPr>
                    </a:p>
                  </a:txBody>
                  <a:tcPr/>
                </a:tc>
              </a:tr>
              <a:tr h="370840">
                <a:tc>
                  <a:txBody>
                    <a:bodyPr/>
                    <a:lstStyle/>
                    <a:p>
                      <a:pPr algn="ctr"/>
                      <a:r>
                        <a:rPr lang="en-US" sz="2400" dirty="0" smtClean="0">
                          <a:latin typeface="+mj-lt"/>
                        </a:rPr>
                        <a:t>2016-17</a:t>
                      </a:r>
                      <a:endParaRPr lang="en-IN" sz="2400" dirty="0">
                        <a:latin typeface="+mj-lt"/>
                      </a:endParaRPr>
                    </a:p>
                  </a:txBody>
                  <a:tcPr/>
                </a:tc>
                <a:tc>
                  <a:txBody>
                    <a:bodyPr/>
                    <a:lstStyle/>
                    <a:p>
                      <a:pPr algn="ctr"/>
                      <a:r>
                        <a:rPr lang="en-US" sz="2400" dirty="0" smtClean="0">
                          <a:latin typeface="+mj-lt"/>
                        </a:rPr>
                        <a:t>Rs. 400.12 Cr (Gap)</a:t>
                      </a:r>
                      <a:endParaRPr lang="en-IN" sz="2400" dirty="0">
                        <a:latin typeface="+mj-lt"/>
                      </a:endParaRPr>
                    </a:p>
                  </a:txBody>
                  <a:tcPr/>
                </a:tc>
                <a:tc>
                  <a:txBody>
                    <a:bodyPr/>
                    <a:lstStyle/>
                    <a:p>
                      <a:pPr lvl="1" algn="ctr"/>
                      <a:r>
                        <a:rPr lang="en-US" sz="2400" b="1" dirty="0" smtClean="0">
                          <a:latin typeface="Calibri" panose="020F0502020204030204" charset="0"/>
                          <a:cs typeface="Calibri" panose="020F0502020204030204" charset="0"/>
                          <a:sym typeface="+mn-ea"/>
                        </a:rPr>
                        <a:t>Rs. 2898.59 Cr.</a:t>
                      </a:r>
                    </a:p>
                  </a:txBody>
                  <a:tcPr/>
                </a:tc>
              </a:tr>
              <a:tr h="370840">
                <a:tc>
                  <a:txBody>
                    <a:bodyPr/>
                    <a:lstStyle/>
                    <a:p>
                      <a:pPr algn="ctr"/>
                      <a:r>
                        <a:rPr lang="en-US" sz="2400" dirty="0" smtClean="0">
                          <a:latin typeface="+mj-lt"/>
                        </a:rPr>
                        <a:t>2017-18</a:t>
                      </a:r>
                      <a:endParaRPr lang="en-IN" sz="2400" dirty="0">
                        <a:latin typeface="+mj-lt"/>
                      </a:endParaRPr>
                    </a:p>
                  </a:txBody>
                  <a:tcPr/>
                </a:tc>
                <a:tc>
                  <a:txBody>
                    <a:bodyPr/>
                    <a:lstStyle/>
                    <a:p>
                      <a:pPr algn="ctr"/>
                      <a:r>
                        <a:rPr lang="en-US" sz="2400" dirty="0" smtClean="0">
                          <a:latin typeface="+mj-lt"/>
                        </a:rPr>
                        <a:t>Rs. 490.92 Cr (Surplus)</a:t>
                      </a:r>
                      <a:endParaRPr lang="en-IN" sz="2400" dirty="0">
                        <a:latin typeface="+mj-lt"/>
                      </a:endParaRPr>
                    </a:p>
                  </a:txBody>
                  <a:tcPr/>
                </a:tc>
                <a:tc>
                  <a:txBody>
                    <a:bodyPr/>
                    <a:lstStyle/>
                    <a:p>
                      <a:pPr lvl="1" algn="ctr"/>
                      <a:r>
                        <a:rPr lang="en-US" sz="2400" b="1" dirty="0" smtClean="0">
                          <a:latin typeface="Calibri" panose="020F0502020204030204" charset="0"/>
                          <a:cs typeface="Calibri" panose="020F0502020204030204" charset="0"/>
                          <a:sym typeface="+mn-ea"/>
                        </a:rPr>
                        <a:t>Rs. 2223.39 Cr.</a:t>
                      </a:r>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63229"/>
          </a:xfrm>
          <a:solidFill>
            <a:schemeClr val="accent6">
              <a:lumMod val="40000"/>
              <a:lumOff val="60000"/>
            </a:schemeClr>
          </a:solidFill>
        </p:spPr>
        <p:txBody>
          <a:bodyPr anchor="ctr">
            <a:normAutofit/>
          </a:bodyPr>
          <a:lstStyle/>
          <a:p>
            <a:pPr algn="ctr"/>
            <a:r>
              <a:rPr lang="en-US" sz="4000" b="1" dirty="0" smtClean="0"/>
              <a:t>KSEBL OBJECTIONS</a:t>
            </a:r>
            <a:endParaRPr lang="en-US" sz="4000" b="1" dirty="0"/>
          </a:p>
        </p:txBody>
      </p:sp>
      <p:sp>
        <p:nvSpPr>
          <p:cNvPr id="3" name="Content Placeholder 2"/>
          <p:cNvSpPr>
            <a:spLocks noGrp="1"/>
          </p:cNvSpPr>
          <p:nvPr>
            <p:ph idx="1"/>
          </p:nvPr>
        </p:nvSpPr>
        <p:spPr>
          <a:xfrm>
            <a:off x="838200" y="1776549"/>
            <a:ext cx="10515600" cy="4400414"/>
          </a:xfrm>
          <a:solidFill>
            <a:schemeClr val="accent6">
              <a:lumMod val="40000"/>
              <a:lumOff val="60000"/>
            </a:schemeClr>
          </a:solidFill>
        </p:spPr>
        <p:txBody>
          <a:bodyPr>
            <a:normAutofit/>
          </a:bodyPr>
          <a:lstStyle/>
          <a:p>
            <a:pPr lvl="0"/>
            <a:r>
              <a:rPr lang="en-US" dirty="0" smtClean="0">
                <a:solidFill>
                  <a:srgbClr val="C00000"/>
                </a:solidFill>
                <a:latin typeface="+mj-lt"/>
              </a:rPr>
              <a:t>PF level to be increased to 0.95</a:t>
            </a:r>
          </a:p>
          <a:p>
            <a:pPr lvl="1"/>
            <a:r>
              <a:rPr lang="en-US" i="1" dirty="0" smtClean="0">
                <a:latin typeface="+mj-lt"/>
              </a:rPr>
              <a:t>As per CEA (Technical Standards for Connectivity to the Grid) Regulations, 2007, Part IV, Para 2 </a:t>
            </a:r>
          </a:p>
          <a:p>
            <a:r>
              <a:rPr lang="en-US" dirty="0" smtClean="0">
                <a:solidFill>
                  <a:srgbClr val="C00000"/>
                </a:solidFill>
                <a:latin typeface="+mj-lt"/>
              </a:rPr>
              <a:t>Incentive be withdrawn</a:t>
            </a:r>
          </a:p>
          <a:p>
            <a:pPr lvl="1"/>
            <a:r>
              <a:rPr lang="en-US" dirty="0" smtClean="0">
                <a:latin typeface="+mj-lt"/>
              </a:rPr>
              <a:t>The full cost of compensation has been incentivized by KSEBL Over 12 years.</a:t>
            </a:r>
          </a:p>
          <a:p>
            <a:pPr lvl="1"/>
            <a:r>
              <a:rPr lang="en-US" dirty="0" smtClean="0">
                <a:latin typeface="+mj-lt"/>
              </a:rPr>
              <a:t>Now it is an over compensation</a:t>
            </a:r>
          </a:p>
          <a:p>
            <a:r>
              <a:rPr lang="en-US" dirty="0" smtClean="0">
                <a:solidFill>
                  <a:srgbClr val="C00000"/>
                </a:solidFill>
                <a:latin typeface="+mj-lt"/>
              </a:rPr>
              <a:t>Increase penalty</a:t>
            </a:r>
          </a:p>
          <a:p>
            <a:pPr lvl="1"/>
            <a:r>
              <a:rPr lang="en-US" dirty="0" smtClean="0">
                <a:latin typeface="+mj-lt"/>
              </a:rPr>
              <a:t>Penalty rate is not sufficient deterrent effect (2%)</a:t>
            </a:r>
          </a:p>
          <a:p>
            <a:r>
              <a:rPr lang="en-US" i="1" dirty="0" smtClean="0">
                <a:solidFill>
                  <a:srgbClr val="C00000"/>
                </a:solidFill>
                <a:latin typeface="+mj-lt"/>
              </a:rPr>
              <a:t>Such schemes be made a part of Tariff Orders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87552"/>
          </a:xfrm>
          <a:solidFill>
            <a:schemeClr val="accent6">
              <a:lumMod val="40000"/>
              <a:lumOff val="60000"/>
            </a:schemeClr>
          </a:solidFill>
        </p:spPr>
        <p:txBody>
          <a:bodyPr anchor="ctr">
            <a:noAutofit/>
          </a:bodyPr>
          <a:lstStyle/>
          <a:p>
            <a:pPr algn="ctr"/>
            <a:r>
              <a:rPr lang="en-US" sz="4400" b="1" dirty="0" smtClean="0"/>
              <a:t>Incentive hike – impact </a:t>
            </a:r>
            <a:endParaRPr lang="en-US" sz="4400" dirty="0"/>
          </a:p>
        </p:txBody>
      </p:sp>
      <p:graphicFrame>
        <p:nvGraphicFramePr>
          <p:cNvPr id="6" name="Content Placeholder 5"/>
          <p:cNvGraphicFramePr>
            <a:graphicFrameLocks noGrp="1"/>
          </p:cNvGraphicFramePr>
          <p:nvPr>
            <p:ph idx="1"/>
          </p:nvPr>
        </p:nvGraphicFramePr>
        <p:xfrm>
          <a:off x="674915" y="2331491"/>
          <a:ext cx="10977154" cy="3612108"/>
        </p:xfrm>
        <a:graphic>
          <a:graphicData uri="http://schemas.openxmlformats.org/drawingml/2006/table">
            <a:tbl>
              <a:tblPr firstRow="1" bandRow="1">
                <a:tableStyleId>{5C22544A-7EE6-4342-B048-85BDC9FD1C3A}</a:tableStyleId>
              </a:tblPr>
              <a:tblGrid>
                <a:gridCol w="1210470"/>
                <a:gridCol w="1448991"/>
                <a:gridCol w="1666371"/>
                <a:gridCol w="1628821"/>
                <a:gridCol w="1628821"/>
                <a:gridCol w="1602571"/>
                <a:gridCol w="1791109"/>
              </a:tblGrid>
              <a:tr h="1046705">
                <a:tc>
                  <a:txBody>
                    <a:bodyPr/>
                    <a:lstStyle/>
                    <a:p>
                      <a:pPr algn="ctr" fontAlgn="b"/>
                      <a:r>
                        <a:rPr lang="en-US" sz="2000" b="1" i="0" u="none" strike="noStrike" dirty="0">
                          <a:latin typeface="+mj-lt"/>
                        </a:rPr>
                        <a:t>Category</a:t>
                      </a:r>
                    </a:p>
                  </a:txBody>
                  <a:tcPr marL="9525" marR="9525" marT="9525" marB="0" anchor="ctr"/>
                </a:tc>
                <a:tc>
                  <a:txBody>
                    <a:bodyPr/>
                    <a:lstStyle/>
                    <a:p>
                      <a:pPr algn="ctr" fontAlgn="b"/>
                      <a:r>
                        <a:rPr lang="en-US" sz="2000" b="1" i="0" u="none" strike="noStrike" dirty="0">
                          <a:latin typeface="+mj-lt"/>
                        </a:rPr>
                        <a:t>Revenue </a:t>
                      </a:r>
                      <a:r>
                        <a:rPr lang="en-US" sz="2000" b="1" i="0" u="none" strike="noStrike" dirty="0" smtClean="0">
                          <a:latin typeface="+mj-lt"/>
                        </a:rPr>
                        <a:t>increase</a:t>
                      </a:r>
                      <a:endParaRPr lang="en-US" sz="2000" b="1" i="0" u="none" strike="noStrike" dirty="0">
                        <a:latin typeface="+mj-lt"/>
                      </a:endParaRPr>
                    </a:p>
                  </a:txBody>
                  <a:tcPr marL="9525" marR="9525" marT="9525" marB="0" anchor="ctr"/>
                </a:tc>
                <a:tc>
                  <a:txBody>
                    <a:bodyPr/>
                    <a:lstStyle/>
                    <a:p>
                      <a:pPr algn="ctr" fontAlgn="b"/>
                      <a:r>
                        <a:rPr lang="en-US" sz="2000" b="1" i="0" u="none" strike="noStrike" dirty="0" smtClean="0">
                          <a:latin typeface="+mj-lt"/>
                        </a:rPr>
                        <a:t>Present PF</a:t>
                      </a:r>
                      <a:r>
                        <a:rPr lang="en-US" sz="2000" b="1" i="0" u="none" strike="noStrike" baseline="0" dirty="0" smtClean="0">
                          <a:latin typeface="+mj-lt"/>
                        </a:rPr>
                        <a:t> </a:t>
                      </a:r>
                      <a:r>
                        <a:rPr lang="en-US" sz="2000" b="1" i="0" u="none" strike="noStrike" baseline="0" smtClean="0">
                          <a:latin typeface="+mj-lt"/>
                        </a:rPr>
                        <a:t>incentive @.5%</a:t>
                      </a:r>
                      <a:endParaRPr lang="en-US" sz="2000" b="1" i="0" u="none" strike="noStrike" dirty="0">
                        <a:latin typeface="+mj-lt"/>
                      </a:endParaRPr>
                    </a:p>
                  </a:txBody>
                  <a:tcPr marL="9525" marR="9525" marT="9525" marB="0" anchor="ctr"/>
                </a:tc>
                <a:tc>
                  <a:txBody>
                    <a:bodyPr/>
                    <a:lstStyle/>
                    <a:p>
                      <a:pPr algn="ctr" fontAlgn="b"/>
                      <a:r>
                        <a:rPr lang="en-US" sz="2000" b="1" i="0" u="none" strike="noStrike" dirty="0" smtClean="0">
                          <a:latin typeface="+mj-lt"/>
                        </a:rPr>
                        <a:t>Net</a:t>
                      </a:r>
                      <a:r>
                        <a:rPr lang="en-US" sz="2000" b="1" i="0" u="none" strike="noStrike" baseline="0" dirty="0" smtClean="0">
                          <a:latin typeface="+mj-lt"/>
                        </a:rPr>
                        <a:t> Revenue increase</a:t>
                      </a:r>
                      <a:endParaRPr lang="en-US" sz="2000" b="1" i="0" u="none" strike="noStrike" dirty="0">
                        <a:latin typeface="+mj-lt"/>
                      </a:endParaRPr>
                    </a:p>
                  </a:txBody>
                  <a:tcPr marL="9525" marR="9525" marT="9525" marB="0" anchor="ctr"/>
                </a:tc>
                <a:tc>
                  <a:txBody>
                    <a:bodyPr/>
                    <a:lstStyle/>
                    <a:p>
                      <a:pPr algn="ctr" fontAlgn="b"/>
                      <a:r>
                        <a:rPr lang="en-US" sz="2000" b="1" i="0" u="none" strike="noStrike" dirty="0" smtClean="0">
                          <a:solidFill>
                            <a:srgbClr val="C00000"/>
                          </a:solidFill>
                          <a:latin typeface="+mj-lt"/>
                        </a:rPr>
                        <a:t>Incentive @ </a:t>
                      </a:r>
                      <a:r>
                        <a:rPr lang="en-US" sz="2000" b="1" i="0" u="none" strike="noStrike" dirty="0">
                          <a:solidFill>
                            <a:srgbClr val="C00000"/>
                          </a:solidFill>
                          <a:latin typeface="+mj-lt"/>
                        </a:rPr>
                        <a:t>0.25%</a:t>
                      </a:r>
                    </a:p>
                  </a:txBody>
                  <a:tcPr marL="9525" marR="9525" marT="9525" marB="0" anchor="ctr"/>
                </a:tc>
                <a:tc>
                  <a:txBody>
                    <a:bodyPr/>
                    <a:lstStyle/>
                    <a:p>
                      <a:pPr algn="ctr" fontAlgn="b"/>
                      <a:r>
                        <a:rPr lang="en-US" sz="2000" b="1" i="0" u="none" strike="noStrike" dirty="0" smtClean="0">
                          <a:solidFill>
                            <a:srgbClr val="C00000"/>
                          </a:solidFill>
                          <a:latin typeface="+mj-lt"/>
                        </a:rPr>
                        <a:t>Net</a:t>
                      </a:r>
                      <a:r>
                        <a:rPr lang="en-US" sz="2000" b="1" i="0" u="none" strike="noStrike" baseline="0" dirty="0" smtClean="0">
                          <a:solidFill>
                            <a:srgbClr val="C00000"/>
                          </a:solidFill>
                          <a:latin typeface="+mj-lt"/>
                        </a:rPr>
                        <a:t> cash out flow</a:t>
                      </a:r>
                      <a:endParaRPr lang="en-US" sz="2000" b="1" i="0" u="none" strike="noStrike" dirty="0">
                        <a:solidFill>
                          <a:srgbClr val="C00000"/>
                        </a:solidFill>
                        <a:latin typeface="+mj-lt"/>
                      </a:endParaRPr>
                    </a:p>
                  </a:txBody>
                  <a:tcPr marL="9525" marR="9525" marT="9525" marB="0" anchor="ctr"/>
                </a:tc>
                <a:tc>
                  <a:txBody>
                    <a:bodyPr/>
                    <a:lstStyle/>
                    <a:p>
                      <a:pPr algn="ctr" fontAlgn="b"/>
                      <a:r>
                        <a:rPr lang="en-US" sz="2000" b="1" i="0" u="none" strike="noStrike" dirty="0" smtClean="0">
                          <a:solidFill>
                            <a:srgbClr val="C00000"/>
                          </a:solidFill>
                          <a:latin typeface="+mj-lt"/>
                        </a:rPr>
                        <a:t>Net increase @ 0.25% </a:t>
                      </a:r>
                      <a:endParaRPr lang="en-US" sz="2000" b="1" i="0" u="none" strike="noStrike" dirty="0">
                        <a:solidFill>
                          <a:srgbClr val="C00000"/>
                        </a:solidFill>
                        <a:latin typeface="+mj-lt"/>
                      </a:endParaRPr>
                    </a:p>
                  </a:txBody>
                  <a:tcPr marL="9525" marR="9525" marT="9525" marB="0" anchor="ctr"/>
                </a:tc>
              </a:tr>
              <a:tr h="612056">
                <a:tc>
                  <a:txBody>
                    <a:bodyPr/>
                    <a:lstStyle/>
                    <a:p>
                      <a:pPr marL="0" algn="ctr" rtl="0" eaLnBrk="1" fontAlgn="b" latinLnBrk="0" hangingPunct="1"/>
                      <a:r>
                        <a:rPr kumimoji="0" lang="en-US" sz="2000" b="1" i="0" u="none" strike="noStrike" kern="1200" dirty="0" smtClean="0">
                          <a:solidFill>
                            <a:schemeClr val="dk1"/>
                          </a:solidFill>
                          <a:latin typeface="+mj-lt"/>
                          <a:ea typeface="+mn-ea"/>
                          <a:cs typeface="+mn-cs"/>
                        </a:rPr>
                        <a:t>HT</a:t>
                      </a:r>
                      <a:endParaRPr kumimoji="0" lang="en-US" sz="2000" b="1" i="0" u="none" strike="noStrike" kern="1200" dirty="0">
                        <a:solidFill>
                          <a:schemeClr val="dk1"/>
                        </a:solidFill>
                        <a:latin typeface="+mj-lt"/>
                        <a:ea typeface="+mn-ea"/>
                        <a:cs typeface="+mn-cs"/>
                      </a:endParaRPr>
                    </a:p>
                  </a:txBody>
                  <a:tcPr anchor="ctr"/>
                </a:tc>
                <a:tc>
                  <a:txBody>
                    <a:bodyPr/>
                    <a:lstStyle/>
                    <a:p>
                      <a:pPr algn="ctr" fontAlgn="b"/>
                      <a:r>
                        <a:rPr lang="en-US" sz="2000" b="1" i="0" u="none" strike="noStrike" dirty="0">
                          <a:latin typeface="+mj-lt"/>
                        </a:rPr>
                        <a:t>6.99</a:t>
                      </a:r>
                    </a:p>
                  </a:txBody>
                  <a:tcPr marL="9525" marR="9525" marT="9525" marB="0" anchor="ctr"/>
                </a:tc>
                <a:tc>
                  <a:txBody>
                    <a:bodyPr/>
                    <a:lstStyle/>
                    <a:p>
                      <a:pPr algn="ctr" fontAlgn="b"/>
                      <a:r>
                        <a:rPr lang="en-US" sz="2000" b="1" i="0" u="none" strike="noStrike" dirty="0">
                          <a:latin typeface="+mj-lt"/>
                        </a:rPr>
                        <a:t>-5.20</a:t>
                      </a:r>
                    </a:p>
                  </a:txBody>
                  <a:tcPr marL="9525" marR="9525" marT="9525" marB="0" anchor="ctr"/>
                </a:tc>
                <a:tc>
                  <a:txBody>
                    <a:bodyPr/>
                    <a:lstStyle/>
                    <a:p>
                      <a:pPr algn="ctr" fontAlgn="b"/>
                      <a:r>
                        <a:rPr lang="en-US" sz="2000" b="1" i="0" u="none" strike="noStrike" dirty="0">
                          <a:latin typeface="+mj-lt"/>
                        </a:rPr>
                        <a:t>1.79</a:t>
                      </a:r>
                    </a:p>
                  </a:txBody>
                  <a:tcPr marL="9525" marR="9525" marT="9525" marB="0" anchor="ctr"/>
                </a:tc>
                <a:tc>
                  <a:txBody>
                    <a:bodyPr/>
                    <a:lstStyle/>
                    <a:p>
                      <a:pPr algn="ctr" fontAlgn="b"/>
                      <a:r>
                        <a:rPr lang="en-US" sz="2000" b="1" i="0" u="none" strike="noStrike" dirty="0">
                          <a:solidFill>
                            <a:srgbClr val="C00000"/>
                          </a:solidFill>
                          <a:latin typeface="+mj-lt"/>
                        </a:rPr>
                        <a:t>-2.60</a:t>
                      </a:r>
                    </a:p>
                  </a:txBody>
                  <a:tcPr marL="9525" marR="9525" marT="9525" marB="0" anchor="ctr"/>
                </a:tc>
                <a:tc>
                  <a:txBody>
                    <a:bodyPr/>
                    <a:lstStyle/>
                    <a:p>
                      <a:pPr algn="ctr" fontAlgn="b"/>
                      <a:r>
                        <a:rPr lang="en-US" sz="2000" b="1" i="0" u="none" strike="noStrike" dirty="0">
                          <a:solidFill>
                            <a:srgbClr val="C00000"/>
                          </a:solidFill>
                          <a:latin typeface="+mj-lt"/>
                        </a:rPr>
                        <a:t>2.60</a:t>
                      </a:r>
                    </a:p>
                  </a:txBody>
                  <a:tcPr marL="9525" marR="9525" marT="9525" marB="0" anchor="ctr"/>
                </a:tc>
                <a:tc>
                  <a:txBody>
                    <a:bodyPr/>
                    <a:lstStyle/>
                    <a:p>
                      <a:pPr algn="ctr" fontAlgn="b"/>
                      <a:r>
                        <a:rPr lang="en-US" sz="2000" b="1" i="0" u="none" strike="noStrike" dirty="0">
                          <a:solidFill>
                            <a:srgbClr val="C00000"/>
                          </a:solidFill>
                          <a:latin typeface="+mj-lt"/>
                        </a:rPr>
                        <a:t>4.39</a:t>
                      </a:r>
                    </a:p>
                  </a:txBody>
                  <a:tcPr marL="9525" marR="9525" marT="9525" marB="0" anchor="ctr"/>
                </a:tc>
              </a:tr>
              <a:tr h="524510">
                <a:tc>
                  <a:txBody>
                    <a:bodyPr/>
                    <a:lstStyle/>
                    <a:p>
                      <a:pPr marL="0" algn="ctr" rtl="0" eaLnBrk="1" fontAlgn="b" latinLnBrk="0" hangingPunct="1"/>
                      <a:r>
                        <a:rPr kumimoji="0" lang="en-US" sz="2000" b="1" i="0" u="none" strike="noStrike" kern="1200" dirty="0" smtClean="0">
                          <a:solidFill>
                            <a:schemeClr val="dk1"/>
                          </a:solidFill>
                          <a:latin typeface="+mj-lt"/>
                          <a:ea typeface="+mn-ea"/>
                          <a:cs typeface="+mn-cs"/>
                        </a:rPr>
                        <a:t>EHT</a:t>
                      </a:r>
                      <a:endParaRPr kumimoji="0" lang="en-US" sz="2000" b="1" i="0" u="none" strike="noStrike" kern="1200" dirty="0">
                        <a:solidFill>
                          <a:schemeClr val="dk1"/>
                        </a:solidFill>
                        <a:latin typeface="+mj-lt"/>
                        <a:ea typeface="+mn-ea"/>
                        <a:cs typeface="+mn-cs"/>
                      </a:endParaRPr>
                    </a:p>
                  </a:txBody>
                  <a:tcPr anchor="ctr"/>
                </a:tc>
                <a:tc>
                  <a:txBody>
                    <a:bodyPr/>
                    <a:lstStyle/>
                    <a:p>
                      <a:pPr algn="ctr" fontAlgn="b"/>
                      <a:r>
                        <a:rPr lang="en-US" sz="2000" b="1" i="0" u="none" strike="noStrike" dirty="0">
                          <a:latin typeface="+mj-lt"/>
                        </a:rPr>
                        <a:t>3.41</a:t>
                      </a:r>
                    </a:p>
                  </a:txBody>
                  <a:tcPr marL="9525" marR="9525" marT="9525" marB="0" anchor="ctr"/>
                </a:tc>
                <a:tc>
                  <a:txBody>
                    <a:bodyPr/>
                    <a:lstStyle/>
                    <a:p>
                      <a:pPr algn="ctr" fontAlgn="b"/>
                      <a:r>
                        <a:rPr lang="en-US" sz="2000" b="1" i="0" u="none" strike="noStrike" dirty="0">
                          <a:latin typeface="+mj-lt"/>
                        </a:rPr>
                        <a:t>-2.57</a:t>
                      </a:r>
                    </a:p>
                  </a:txBody>
                  <a:tcPr marL="9525" marR="9525" marT="9525" marB="0" anchor="ctr"/>
                </a:tc>
                <a:tc>
                  <a:txBody>
                    <a:bodyPr/>
                    <a:lstStyle/>
                    <a:p>
                      <a:pPr algn="ctr" fontAlgn="b"/>
                      <a:r>
                        <a:rPr lang="en-US" sz="2000" b="1" i="0" u="none" strike="noStrike" dirty="0">
                          <a:latin typeface="+mj-lt"/>
                        </a:rPr>
                        <a:t>0.83</a:t>
                      </a:r>
                    </a:p>
                  </a:txBody>
                  <a:tcPr marL="9525" marR="9525" marT="9525" marB="0" anchor="ctr"/>
                </a:tc>
                <a:tc>
                  <a:txBody>
                    <a:bodyPr/>
                    <a:lstStyle/>
                    <a:p>
                      <a:pPr algn="ctr" fontAlgn="b"/>
                      <a:r>
                        <a:rPr lang="en-US" sz="2000" b="1" i="0" u="none" strike="noStrike" dirty="0">
                          <a:solidFill>
                            <a:srgbClr val="C00000"/>
                          </a:solidFill>
                          <a:latin typeface="+mj-lt"/>
                        </a:rPr>
                        <a:t>-1.29</a:t>
                      </a:r>
                    </a:p>
                  </a:txBody>
                  <a:tcPr marL="9525" marR="9525" marT="9525" marB="0" anchor="ctr"/>
                </a:tc>
                <a:tc>
                  <a:txBody>
                    <a:bodyPr/>
                    <a:lstStyle/>
                    <a:p>
                      <a:pPr algn="ctr" fontAlgn="b"/>
                      <a:r>
                        <a:rPr lang="en-US" sz="2000" b="1" i="0" u="none" strike="noStrike" dirty="0">
                          <a:solidFill>
                            <a:srgbClr val="C00000"/>
                          </a:solidFill>
                          <a:latin typeface="+mj-lt"/>
                        </a:rPr>
                        <a:t>1.29</a:t>
                      </a:r>
                    </a:p>
                  </a:txBody>
                  <a:tcPr marL="9525" marR="9525" marT="9525" marB="0" anchor="ctr"/>
                </a:tc>
                <a:tc>
                  <a:txBody>
                    <a:bodyPr/>
                    <a:lstStyle/>
                    <a:p>
                      <a:pPr algn="ctr" fontAlgn="b"/>
                      <a:r>
                        <a:rPr lang="en-US" sz="2000" b="1" i="0" u="none" strike="noStrike" dirty="0">
                          <a:solidFill>
                            <a:srgbClr val="C00000"/>
                          </a:solidFill>
                          <a:latin typeface="+mj-lt"/>
                        </a:rPr>
                        <a:t>2.12</a:t>
                      </a:r>
                    </a:p>
                  </a:txBody>
                  <a:tcPr marL="9525" marR="9525" marT="9525" marB="0" anchor="ctr"/>
                </a:tc>
              </a:tr>
              <a:tr h="596856">
                <a:tc>
                  <a:txBody>
                    <a:bodyPr/>
                    <a:lstStyle/>
                    <a:p>
                      <a:pPr marL="0" algn="ctr" rtl="0" eaLnBrk="1" fontAlgn="b" latinLnBrk="0" hangingPunct="1"/>
                      <a:r>
                        <a:rPr kumimoji="0" lang="en-US" sz="2000" b="1" i="0" u="none" strike="noStrike" kern="1200" dirty="0" smtClean="0">
                          <a:solidFill>
                            <a:schemeClr val="dk1"/>
                          </a:solidFill>
                          <a:latin typeface="+mj-lt"/>
                          <a:ea typeface="+mn-ea"/>
                          <a:cs typeface="+mn-cs"/>
                        </a:rPr>
                        <a:t>Total</a:t>
                      </a:r>
                      <a:endParaRPr kumimoji="0" lang="en-US" sz="2000" b="1" i="0" u="none" strike="noStrike" kern="1200" dirty="0">
                        <a:solidFill>
                          <a:schemeClr val="dk1"/>
                        </a:solidFill>
                        <a:latin typeface="+mj-lt"/>
                        <a:ea typeface="+mn-ea"/>
                        <a:cs typeface="+mn-cs"/>
                      </a:endParaRPr>
                    </a:p>
                  </a:txBody>
                  <a:tcPr anchor="ctr"/>
                </a:tc>
                <a:tc>
                  <a:txBody>
                    <a:bodyPr/>
                    <a:lstStyle/>
                    <a:p>
                      <a:pPr algn="ctr" fontAlgn="b"/>
                      <a:r>
                        <a:rPr lang="en-US" sz="2000" b="1" i="0" u="none" strike="noStrike" dirty="0">
                          <a:latin typeface="+mj-lt"/>
                        </a:rPr>
                        <a:t>10.40</a:t>
                      </a:r>
                    </a:p>
                  </a:txBody>
                  <a:tcPr marL="9525" marR="9525" marT="9525" marB="0" anchor="ctr"/>
                </a:tc>
                <a:tc>
                  <a:txBody>
                    <a:bodyPr/>
                    <a:lstStyle/>
                    <a:p>
                      <a:pPr algn="ctr" fontAlgn="b"/>
                      <a:r>
                        <a:rPr lang="en-US" sz="2000" b="1" i="0" u="none" strike="noStrike" dirty="0">
                          <a:latin typeface="+mj-lt"/>
                        </a:rPr>
                        <a:t>-7.77</a:t>
                      </a:r>
                    </a:p>
                  </a:txBody>
                  <a:tcPr marL="9525" marR="9525" marT="9525" marB="0" anchor="ctr"/>
                </a:tc>
                <a:tc>
                  <a:txBody>
                    <a:bodyPr/>
                    <a:lstStyle/>
                    <a:p>
                      <a:pPr algn="ctr" fontAlgn="b"/>
                      <a:r>
                        <a:rPr lang="en-US" sz="2000" b="1" i="0" u="none" strike="noStrike" dirty="0">
                          <a:latin typeface="+mj-lt"/>
                        </a:rPr>
                        <a:t>2.62</a:t>
                      </a:r>
                    </a:p>
                  </a:txBody>
                  <a:tcPr marL="9525" marR="9525" marT="9525" marB="0" anchor="ctr"/>
                </a:tc>
                <a:tc>
                  <a:txBody>
                    <a:bodyPr/>
                    <a:lstStyle/>
                    <a:p>
                      <a:pPr algn="ctr" fontAlgn="b"/>
                      <a:r>
                        <a:rPr lang="en-US" sz="2000" b="1" i="0" u="none" strike="noStrike" dirty="0">
                          <a:solidFill>
                            <a:srgbClr val="C00000"/>
                          </a:solidFill>
                          <a:latin typeface="+mj-lt"/>
                        </a:rPr>
                        <a:t>-3.89</a:t>
                      </a:r>
                    </a:p>
                  </a:txBody>
                  <a:tcPr marL="9525" marR="9525" marT="9525" marB="0" anchor="ctr"/>
                </a:tc>
                <a:tc>
                  <a:txBody>
                    <a:bodyPr/>
                    <a:lstStyle/>
                    <a:p>
                      <a:pPr algn="ctr" fontAlgn="b"/>
                      <a:r>
                        <a:rPr lang="en-US" sz="2000" b="1" i="0" u="none" strike="noStrike" dirty="0">
                          <a:solidFill>
                            <a:srgbClr val="C00000"/>
                          </a:solidFill>
                          <a:latin typeface="+mj-lt"/>
                        </a:rPr>
                        <a:t>3.89</a:t>
                      </a:r>
                    </a:p>
                  </a:txBody>
                  <a:tcPr marL="9525" marR="9525" marT="9525" marB="0" anchor="ctr"/>
                </a:tc>
                <a:tc>
                  <a:txBody>
                    <a:bodyPr/>
                    <a:lstStyle/>
                    <a:p>
                      <a:pPr algn="ctr" fontAlgn="b"/>
                      <a:r>
                        <a:rPr lang="en-US" sz="2000" b="1" i="0" u="none" strike="noStrike" dirty="0">
                          <a:solidFill>
                            <a:srgbClr val="C00000"/>
                          </a:solidFill>
                          <a:latin typeface="+mj-lt"/>
                        </a:rPr>
                        <a:t>6.51</a:t>
                      </a:r>
                    </a:p>
                  </a:txBody>
                  <a:tcPr marL="9525" marR="9525" marT="9525" marB="0" anchor="ctr"/>
                </a:tc>
              </a:tr>
              <a:tr h="831981">
                <a:tc gridSpan="7">
                  <a:txBody>
                    <a:bodyPr/>
                    <a:lstStyle/>
                    <a:p>
                      <a:pPr marL="0" algn="ctr" rtl="0" eaLnBrk="1" fontAlgn="b" latinLnBrk="0" hangingPunct="1"/>
                      <a:r>
                        <a:rPr kumimoji="0" lang="en-US" sz="2000" b="1" i="0" u="none" strike="noStrike" kern="1200" dirty="0" smtClean="0">
                          <a:solidFill>
                            <a:schemeClr val="dk1"/>
                          </a:solidFill>
                          <a:latin typeface="+mj-lt"/>
                          <a:ea typeface="+mn-ea"/>
                          <a:cs typeface="+mn-cs"/>
                        </a:rPr>
                        <a:t>Shortfall in revenue is </a:t>
                      </a:r>
                      <a:r>
                        <a:rPr kumimoji="0" lang="en-US" sz="2000" b="1" i="0" u="none" strike="noStrike" kern="1200" baseline="0" dirty="0" smtClean="0">
                          <a:solidFill>
                            <a:schemeClr val="dk1"/>
                          </a:solidFill>
                          <a:latin typeface="+mj-lt"/>
                          <a:ea typeface="+mn-ea"/>
                          <a:cs typeface="+mn-cs"/>
                        </a:rPr>
                        <a:t>3.89 </a:t>
                      </a:r>
                      <a:r>
                        <a:rPr kumimoji="0" lang="en-US" sz="2000" b="1" i="0" u="none" strike="noStrike" kern="1200" baseline="0" dirty="0" err="1" smtClean="0">
                          <a:solidFill>
                            <a:schemeClr val="dk1"/>
                          </a:solidFill>
                          <a:latin typeface="+mj-lt"/>
                          <a:ea typeface="+mn-ea"/>
                          <a:cs typeface="+mn-cs"/>
                        </a:rPr>
                        <a:t>crores</a:t>
                      </a:r>
                      <a:r>
                        <a:rPr kumimoji="0" lang="en-US" sz="2000" b="1" i="0" u="none" strike="noStrike" kern="1200" baseline="0" dirty="0" smtClean="0">
                          <a:solidFill>
                            <a:schemeClr val="dk1"/>
                          </a:solidFill>
                          <a:latin typeface="+mj-lt"/>
                          <a:ea typeface="+mn-ea"/>
                          <a:cs typeface="+mn-cs"/>
                        </a:rPr>
                        <a:t>  for May 2017 </a:t>
                      </a:r>
                    </a:p>
                    <a:p>
                      <a:pPr marL="0" algn="ctr" rtl="0" eaLnBrk="1" fontAlgn="b" latinLnBrk="0" hangingPunct="1"/>
                      <a:r>
                        <a:rPr kumimoji="0" lang="en-US" sz="2000" b="1" i="0" u="none" strike="noStrike" kern="1200" baseline="0" dirty="0" err="1" smtClean="0">
                          <a:solidFill>
                            <a:schemeClr val="dk1"/>
                          </a:solidFill>
                          <a:latin typeface="+mj-lt"/>
                          <a:ea typeface="+mn-ea"/>
                          <a:cs typeface="+mn-cs"/>
                        </a:rPr>
                        <a:t>ie</a:t>
                      </a:r>
                      <a:r>
                        <a:rPr kumimoji="0" lang="en-US" sz="2000" b="1" i="0" u="none" strike="noStrike" kern="1200" baseline="0" dirty="0" smtClean="0">
                          <a:solidFill>
                            <a:schemeClr val="dk1"/>
                          </a:solidFill>
                          <a:latin typeface="+mj-lt"/>
                          <a:ea typeface="+mn-ea"/>
                          <a:cs typeface="+mn-cs"/>
                        </a:rPr>
                        <a:t>;  around Rs 46.65 </a:t>
                      </a:r>
                      <a:r>
                        <a:rPr kumimoji="0" lang="en-US" sz="2000" b="1" i="0" u="none" strike="noStrike" kern="1200" baseline="0" dirty="0" err="1" smtClean="0">
                          <a:solidFill>
                            <a:schemeClr val="dk1"/>
                          </a:solidFill>
                          <a:latin typeface="+mj-lt"/>
                          <a:ea typeface="+mn-ea"/>
                          <a:cs typeface="+mn-cs"/>
                        </a:rPr>
                        <a:t>crores</a:t>
                      </a:r>
                      <a:r>
                        <a:rPr kumimoji="0" lang="en-US" sz="2000" b="1" i="0" u="none" strike="noStrike" kern="1200" baseline="0" dirty="0" smtClean="0">
                          <a:solidFill>
                            <a:schemeClr val="dk1"/>
                          </a:solidFill>
                          <a:latin typeface="+mj-lt"/>
                          <a:ea typeface="+mn-ea"/>
                          <a:cs typeface="+mn-cs"/>
                        </a:rPr>
                        <a:t> annually </a:t>
                      </a:r>
                      <a:endParaRPr kumimoji="0" lang="en-US" sz="2000" b="1" i="0" u="none" strike="noStrike" kern="1200" dirty="0">
                        <a:solidFill>
                          <a:schemeClr val="dk1"/>
                        </a:solidFill>
                        <a:latin typeface="+mj-lt"/>
                        <a:ea typeface="+mn-ea"/>
                        <a:cs typeface="+mn-cs"/>
                      </a:endParaRPr>
                    </a:p>
                  </a:txBody>
                  <a:tcPr anchor="ctr"/>
                </a:tc>
                <a:tc hMerge="1">
                  <a:txBody>
                    <a:bodyPr/>
                    <a:lstStyle/>
                    <a:p>
                      <a:pPr algn="ctr" fontAlgn="b"/>
                      <a:endParaRPr lang="en-US" sz="2000" b="0" i="0" u="none" strike="noStrike" dirty="0">
                        <a:latin typeface="+mn-lt"/>
                      </a:endParaRPr>
                    </a:p>
                  </a:txBody>
                  <a:tcPr marL="9525" marR="9525" marT="9525" marB="0" anchor="ctr"/>
                </a:tc>
                <a:tc hMerge="1">
                  <a:txBody>
                    <a:bodyPr/>
                    <a:lstStyle/>
                    <a:p>
                      <a:pPr algn="ctr" fontAlgn="b"/>
                      <a:endParaRPr lang="en-US" sz="2000" b="0" i="0" u="none" strike="noStrike" dirty="0">
                        <a:latin typeface="+mn-lt"/>
                      </a:endParaRPr>
                    </a:p>
                  </a:txBody>
                  <a:tcPr marL="9525" marR="9525" marT="9525" marB="0" anchor="ctr"/>
                </a:tc>
                <a:tc hMerge="1">
                  <a:txBody>
                    <a:bodyPr/>
                    <a:lstStyle/>
                    <a:p>
                      <a:pPr algn="ctr" fontAlgn="b"/>
                      <a:endParaRPr lang="en-US" sz="2000" b="0" i="0" u="none" strike="noStrike" dirty="0">
                        <a:latin typeface="+mn-lt"/>
                      </a:endParaRPr>
                    </a:p>
                  </a:txBody>
                  <a:tcPr marL="9525" marR="9525" marT="9525" marB="0" anchor="ctr"/>
                </a:tc>
                <a:tc hMerge="1">
                  <a:txBody>
                    <a:bodyPr/>
                    <a:lstStyle/>
                    <a:p>
                      <a:endParaRPr lang="en-IN"/>
                    </a:p>
                  </a:txBody>
                  <a:tcPr/>
                </a:tc>
                <a:tc hMerge="1">
                  <a:txBody>
                    <a:bodyPr/>
                    <a:lstStyle/>
                    <a:p>
                      <a:pPr algn="ctr" fontAlgn="b"/>
                      <a:endParaRPr lang="en-US" sz="2000" b="0" i="0" u="none" strike="noStrike" dirty="0">
                        <a:latin typeface="+mn-lt"/>
                      </a:endParaRPr>
                    </a:p>
                  </a:txBody>
                  <a:tcPr marL="9525" marR="9525" marT="9525" marB="0" anchor="ctr"/>
                </a:tc>
                <a:tc hMerge="1">
                  <a:txBody>
                    <a:bodyPr/>
                    <a:lstStyle/>
                    <a:p>
                      <a:pPr algn="ctr" fontAlgn="b"/>
                      <a:endParaRPr lang="en-US" sz="2000" b="0" i="0" u="none" strike="noStrike" dirty="0">
                        <a:latin typeface="+mn-lt"/>
                      </a:endParaRPr>
                    </a:p>
                  </a:txBody>
                  <a:tcPr marL="9525" marR="9525" marT="9525" marB="0" anchor="ct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563880"/>
          </a:xfrm>
          <a:solidFill>
            <a:schemeClr val="accent6">
              <a:lumMod val="40000"/>
              <a:lumOff val="60000"/>
            </a:schemeClr>
          </a:solidFill>
        </p:spPr>
        <p:txBody>
          <a:bodyPr>
            <a:noAutofit/>
          </a:bodyPr>
          <a:lstStyle/>
          <a:p>
            <a:pPr algn="ctr"/>
            <a:r>
              <a:rPr lang="en-US" sz="4000" b="1" dirty="0" smtClean="0"/>
              <a:t>Incentive impact</a:t>
            </a:r>
            <a:endParaRPr lang="en-US" sz="4000" b="1" dirty="0"/>
          </a:p>
        </p:txBody>
      </p:sp>
      <p:graphicFrame>
        <p:nvGraphicFramePr>
          <p:cNvPr id="4" name="Content Placeholder 3"/>
          <p:cNvGraphicFramePr>
            <a:graphicFrameLocks noGrp="1"/>
          </p:cNvGraphicFramePr>
          <p:nvPr>
            <p:ph idx="1"/>
          </p:nvPr>
        </p:nvGraphicFramePr>
        <p:xfrm>
          <a:off x="609600" y="1264917"/>
          <a:ext cx="11033757" cy="4718799"/>
        </p:xfrm>
        <a:graphic>
          <a:graphicData uri="http://schemas.openxmlformats.org/drawingml/2006/table">
            <a:tbl>
              <a:tblPr firstRow="1" bandRow="1">
                <a:tableStyleId>{5C22544A-7EE6-4342-B048-85BDC9FD1C3A}</a:tableStyleId>
              </a:tblPr>
              <a:tblGrid>
                <a:gridCol w="2290354"/>
                <a:gridCol w="1293223"/>
                <a:gridCol w="1293223"/>
                <a:gridCol w="1776549"/>
                <a:gridCol w="1502228"/>
                <a:gridCol w="1358537"/>
                <a:gridCol w="1519643"/>
              </a:tblGrid>
              <a:tr h="1020968">
                <a:tc>
                  <a:txBody>
                    <a:bodyPr/>
                    <a:lstStyle/>
                    <a:p>
                      <a:pPr algn="ctr" fontAlgn="b"/>
                      <a:r>
                        <a:rPr lang="en-US" sz="2000" b="1" i="0" u="none" strike="noStrike" dirty="0">
                          <a:latin typeface="+mj-lt"/>
                        </a:rPr>
                        <a:t>Category</a:t>
                      </a:r>
                    </a:p>
                  </a:txBody>
                  <a:tcPr marL="9525" marR="9525" marT="9525" marB="0" anchor="ctr"/>
                </a:tc>
                <a:tc>
                  <a:txBody>
                    <a:bodyPr/>
                    <a:lstStyle/>
                    <a:p>
                      <a:pPr algn="ctr" fontAlgn="b"/>
                      <a:r>
                        <a:rPr lang="en-US" sz="2000" b="1" i="0" u="none" strike="noStrike" dirty="0">
                          <a:latin typeface="+mj-lt"/>
                        </a:rPr>
                        <a:t>Revenue </a:t>
                      </a:r>
                      <a:endParaRPr lang="en-US" sz="2000" b="1" i="0" u="none" strike="noStrike" dirty="0" smtClean="0">
                        <a:latin typeface="+mj-lt"/>
                      </a:endParaRPr>
                    </a:p>
                    <a:p>
                      <a:pPr algn="ctr" fontAlgn="b"/>
                      <a:r>
                        <a:rPr lang="en-US" sz="2000" b="1" i="0" u="none" strike="noStrike" dirty="0" smtClean="0">
                          <a:latin typeface="+mj-lt"/>
                        </a:rPr>
                        <a:t>increase </a:t>
                      </a:r>
                      <a:endParaRPr lang="en-US" sz="2000" b="1" i="0" u="none" strike="noStrike" dirty="0">
                        <a:latin typeface="+mj-lt"/>
                      </a:endParaRPr>
                    </a:p>
                  </a:txBody>
                  <a:tcPr marL="9525" marR="9525" marT="9525" marB="0" anchor="ctr"/>
                </a:tc>
                <a:tc>
                  <a:txBody>
                    <a:bodyPr/>
                    <a:lstStyle/>
                    <a:p>
                      <a:pPr algn="ctr" fontAlgn="b"/>
                      <a:r>
                        <a:rPr lang="en-US" sz="2000" b="1" i="0" u="none" strike="noStrike" dirty="0" smtClean="0">
                          <a:latin typeface="+mj-lt"/>
                        </a:rPr>
                        <a:t>Incentive @ 0.5</a:t>
                      </a:r>
                      <a:r>
                        <a:rPr lang="en-US" sz="2000" b="1" i="0" u="none" strike="noStrike" dirty="0">
                          <a:latin typeface="+mj-lt"/>
                        </a:rPr>
                        <a:t>%</a:t>
                      </a:r>
                    </a:p>
                  </a:txBody>
                  <a:tcPr marL="9525" marR="9525" marT="9525" marB="0" anchor="ctr"/>
                </a:tc>
                <a:tc>
                  <a:txBody>
                    <a:bodyPr/>
                    <a:lstStyle/>
                    <a:p>
                      <a:pPr algn="ctr" fontAlgn="b"/>
                      <a:r>
                        <a:rPr lang="en-US" sz="2000" b="1" i="0" u="none" strike="noStrike" dirty="0" smtClean="0">
                          <a:latin typeface="+mj-lt"/>
                        </a:rPr>
                        <a:t>Incentive @ 0.25</a:t>
                      </a:r>
                      <a:r>
                        <a:rPr lang="en-US" sz="2000" b="1" i="0" u="none" strike="noStrike" dirty="0">
                          <a:latin typeface="+mj-lt"/>
                        </a:rPr>
                        <a:t>%</a:t>
                      </a:r>
                    </a:p>
                  </a:txBody>
                  <a:tcPr marL="9525" marR="9525" marT="9525" marB="0" anchor="ctr"/>
                </a:tc>
                <a:tc>
                  <a:txBody>
                    <a:bodyPr/>
                    <a:lstStyle/>
                    <a:p>
                      <a:pPr algn="ctr" fontAlgn="b"/>
                      <a:r>
                        <a:rPr lang="en-US" sz="2000" b="1" i="0" u="none" strike="noStrike" dirty="0" smtClean="0">
                          <a:latin typeface="+mj-lt"/>
                        </a:rPr>
                        <a:t>Cash outflow</a:t>
                      </a:r>
                      <a:endParaRPr lang="en-US" sz="2000" b="1" i="0" u="none" strike="noStrike" dirty="0">
                        <a:latin typeface="+mj-lt"/>
                      </a:endParaRPr>
                    </a:p>
                  </a:txBody>
                  <a:tcPr marL="9525" marR="9525" marT="9525" marB="0" anchor="ctr"/>
                </a:tc>
                <a:tc>
                  <a:txBody>
                    <a:bodyPr/>
                    <a:lstStyle/>
                    <a:p>
                      <a:pPr algn="ctr" fontAlgn="b"/>
                      <a:r>
                        <a:rPr lang="en-US" sz="2000" b="1" i="0" u="none" strike="noStrike" dirty="0">
                          <a:latin typeface="+mj-lt"/>
                        </a:rPr>
                        <a:t>Net Revenue increase </a:t>
                      </a:r>
                      <a:r>
                        <a:rPr lang="en-US" sz="2000" b="1" i="0" u="none" strike="noStrike" dirty="0" smtClean="0">
                          <a:latin typeface="+mj-lt"/>
                        </a:rPr>
                        <a:t>@ 0.25 </a:t>
                      </a:r>
                      <a:r>
                        <a:rPr lang="en-US" sz="2000" b="1" i="0" u="none" strike="noStrike" dirty="0">
                          <a:latin typeface="+mj-lt"/>
                        </a:rPr>
                        <a:t>%</a:t>
                      </a:r>
                    </a:p>
                  </a:txBody>
                  <a:tcPr marL="9525" marR="9525" marT="9525" marB="0" anchor="ctr"/>
                </a:tc>
                <a:tc>
                  <a:txBody>
                    <a:bodyPr/>
                    <a:lstStyle/>
                    <a:p>
                      <a:pPr algn="ctr" fontAlgn="b"/>
                      <a:r>
                        <a:rPr lang="en-US" sz="2000" b="1" i="0" u="none" strike="noStrike" dirty="0">
                          <a:latin typeface="+mj-lt"/>
                        </a:rPr>
                        <a:t>Net Revenue increase </a:t>
                      </a:r>
                      <a:r>
                        <a:rPr lang="en-US" sz="2000" b="1" i="0" u="none" strike="noStrike" dirty="0" smtClean="0">
                          <a:latin typeface="+mj-lt"/>
                        </a:rPr>
                        <a:t>@ 0.5 </a:t>
                      </a:r>
                      <a:r>
                        <a:rPr lang="en-US" sz="2000" b="1" i="0" u="none" strike="noStrike" dirty="0">
                          <a:latin typeface="+mj-lt"/>
                        </a:rPr>
                        <a:t>%</a:t>
                      </a:r>
                    </a:p>
                  </a:txBody>
                  <a:tcPr marL="9525" marR="9525" marT="9525" marB="0" anchor="ctr"/>
                </a:tc>
              </a:tr>
              <a:tr h="498582">
                <a:tc>
                  <a:txBody>
                    <a:bodyPr/>
                    <a:lstStyle/>
                    <a:p>
                      <a:pPr algn="ctr" fontAlgn="b"/>
                      <a:r>
                        <a:rPr lang="en-US" sz="2000" b="1" i="0" u="none" strike="noStrike" dirty="0">
                          <a:latin typeface="+mj-lt"/>
                        </a:rPr>
                        <a:t>EHT General(A)</a:t>
                      </a:r>
                    </a:p>
                  </a:txBody>
                  <a:tcPr marL="9525" marR="9525" marT="9525" marB="0" anchor="ctr"/>
                </a:tc>
                <a:tc>
                  <a:txBody>
                    <a:bodyPr/>
                    <a:lstStyle/>
                    <a:p>
                      <a:pPr algn="ctr" fontAlgn="b"/>
                      <a:r>
                        <a:rPr lang="en-US" sz="2000" b="1" i="0" u="none" strike="noStrike" dirty="0">
                          <a:latin typeface="+mj-lt"/>
                        </a:rPr>
                        <a:t>-0.20</a:t>
                      </a:r>
                    </a:p>
                  </a:txBody>
                  <a:tcPr marL="9525" marR="9525" marT="9525" marB="0" anchor="ctr"/>
                </a:tc>
                <a:tc>
                  <a:txBody>
                    <a:bodyPr/>
                    <a:lstStyle/>
                    <a:p>
                      <a:pPr algn="ctr" fontAlgn="b"/>
                      <a:r>
                        <a:rPr lang="en-US" sz="2000" b="1" i="0" u="none" strike="noStrike" dirty="0">
                          <a:latin typeface="+mj-lt"/>
                        </a:rPr>
                        <a:t>-0.02</a:t>
                      </a:r>
                    </a:p>
                  </a:txBody>
                  <a:tcPr marL="9525" marR="9525" marT="9525" marB="0" anchor="ctr"/>
                </a:tc>
                <a:tc>
                  <a:txBody>
                    <a:bodyPr/>
                    <a:lstStyle/>
                    <a:p>
                      <a:pPr algn="ctr" fontAlgn="b"/>
                      <a:r>
                        <a:rPr lang="en-US" sz="2000" b="1" i="0" u="none" strike="noStrike">
                          <a:latin typeface="+mj-lt"/>
                        </a:rPr>
                        <a:t>-0.01</a:t>
                      </a:r>
                    </a:p>
                  </a:txBody>
                  <a:tcPr marL="9525" marR="9525" marT="9525" marB="0" anchor="ctr"/>
                </a:tc>
                <a:tc>
                  <a:txBody>
                    <a:bodyPr/>
                    <a:lstStyle/>
                    <a:p>
                      <a:pPr algn="ctr" fontAlgn="b"/>
                      <a:r>
                        <a:rPr lang="en-US" sz="2000" b="1" i="0" u="none" strike="noStrike">
                          <a:latin typeface="+mj-lt"/>
                        </a:rPr>
                        <a:t>0.01</a:t>
                      </a:r>
                    </a:p>
                  </a:txBody>
                  <a:tcPr marL="9525" marR="9525" marT="9525" marB="0" anchor="ctr"/>
                </a:tc>
                <a:tc>
                  <a:txBody>
                    <a:bodyPr/>
                    <a:lstStyle/>
                    <a:p>
                      <a:pPr algn="ctr" fontAlgn="b"/>
                      <a:r>
                        <a:rPr lang="en-US" sz="2000" b="1" i="0" u="none" strike="noStrike">
                          <a:latin typeface="+mj-lt"/>
                        </a:rPr>
                        <a:t>-0.21</a:t>
                      </a:r>
                    </a:p>
                  </a:txBody>
                  <a:tcPr marL="9525" marR="9525" marT="9525" marB="0" anchor="ctr"/>
                </a:tc>
                <a:tc>
                  <a:txBody>
                    <a:bodyPr/>
                    <a:lstStyle/>
                    <a:p>
                      <a:pPr algn="ctr" fontAlgn="b"/>
                      <a:r>
                        <a:rPr lang="en-US" sz="2000" b="1" i="0" u="none" strike="noStrike">
                          <a:latin typeface="+mj-lt"/>
                        </a:rPr>
                        <a:t>-0.22</a:t>
                      </a:r>
                    </a:p>
                  </a:txBody>
                  <a:tcPr marL="9525" marR="9525" marT="9525" marB="0" anchor="ctr"/>
                </a:tc>
              </a:tr>
              <a:tr h="498582">
                <a:tc>
                  <a:txBody>
                    <a:bodyPr/>
                    <a:lstStyle/>
                    <a:p>
                      <a:pPr algn="ctr" fontAlgn="b"/>
                      <a:r>
                        <a:rPr lang="en-US" sz="2000" b="1" i="0" u="none" strike="noStrike">
                          <a:latin typeface="+mj-lt"/>
                        </a:rPr>
                        <a:t>EHT General(B)</a:t>
                      </a:r>
                    </a:p>
                  </a:txBody>
                  <a:tcPr marL="9525" marR="9525" marT="9525" marB="0" anchor="ctr"/>
                </a:tc>
                <a:tc>
                  <a:txBody>
                    <a:bodyPr/>
                    <a:lstStyle/>
                    <a:p>
                      <a:pPr algn="ctr" fontAlgn="b"/>
                      <a:r>
                        <a:rPr lang="en-US" sz="2000" b="1" i="0" u="none" strike="noStrike" dirty="0">
                          <a:latin typeface="+mj-lt"/>
                        </a:rPr>
                        <a:t>0.00</a:t>
                      </a:r>
                    </a:p>
                  </a:txBody>
                  <a:tcPr marL="9525" marR="9525" marT="9525" marB="0" anchor="ctr"/>
                </a:tc>
                <a:tc>
                  <a:txBody>
                    <a:bodyPr/>
                    <a:lstStyle/>
                    <a:p>
                      <a:pPr algn="ctr" fontAlgn="b"/>
                      <a:r>
                        <a:rPr lang="en-US" sz="2000" b="1" i="0" u="none" strike="noStrike" dirty="0">
                          <a:latin typeface="+mj-lt"/>
                        </a:rPr>
                        <a:t>-0.12</a:t>
                      </a:r>
                    </a:p>
                  </a:txBody>
                  <a:tcPr marL="9525" marR="9525" marT="9525" marB="0" anchor="ctr"/>
                </a:tc>
                <a:tc>
                  <a:txBody>
                    <a:bodyPr/>
                    <a:lstStyle/>
                    <a:p>
                      <a:pPr algn="ctr" fontAlgn="b"/>
                      <a:r>
                        <a:rPr lang="en-US" sz="2000" b="1" i="0" u="none" strike="noStrike" dirty="0">
                          <a:latin typeface="+mj-lt"/>
                        </a:rPr>
                        <a:t>-0.06</a:t>
                      </a:r>
                    </a:p>
                  </a:txBody>
                  <a:tcPr marL="9525" marR="9525" marT="9525" marB="0" anchor="ctr"/>
                </a:tc>
                <a:tc>
                  <a:txBody>
                    <a:bodyPr/>
                    <a:lstStyle/>
                    <a:p>
                      <a:pPr algn="ctr" fontAlgn="b"/>
                      <a:r>
                        <a:rPr lang="en-US" sz="2000" b="1" i="0" u="none" strike="noStrike">
                          <a:latin typeface="+mj-lt"/>
                        </a:rPr>
                        <a:t>0.06</a:t>
                      </a:r>
                    </a:p>
                  </a:txBody>
                  <a:tcPr marL="9525" marR="9525" marT="9525" marB="0" anchor="ctr"/>
                </a:tc>
                <a:tc>
                  <a:txBody>
                    <a:bodyPr/>
                    <a:lstStyle/>
                    <a:p>
                      <a:pPr algn="ctr" fontAlgn="b"/>
                      <a:r>
                        <a:rPr lang="en-US" sz="2000" b="1" i="0" u="none" strike="noStrike">
                          <a:latin typeface="+mj-lt"/>
                        </a:rPr>
                        <a:t>-0.06</a:t>
                      </a:r>
                    </a:p>
                  </a:txBody>
                  <a:tcPr marL="9525" marR="9525" marT="9525" marB="0" anchor="ctr"/>
                </a:tc>
                <a:tc>
                  <a:txBody>
                    <a:bodyPr/>
                    <a:lstStyle/>
                    <a:p>
                      <a:pPr algn="ctr" fontAlgn="b"/>
                      <a:r>
                        <a:rPr lang="en-US" sz="2000" b="1" i="0" u="none" strike="noStrike">
                          <a:latin typeface="+mj-lt"/>
                        </a:rPr>
                        <a:t>-0.12</a:t>
                      </a:r>
                    </a:p>
                  </a:txBody>
                  <a:tcPr marL="9525" marR="9525" marT="9525" marB="0" anchor="ctr"/>
                </a:tc>
              </a:tr>
              <a:tr h="498582">
                <a:tc>
                  <a:txBody>
                    <a:bodyPr/>
                    <a:lstStyle/>
                    <a:p>
                      <a:pPr algn="ctr" fontAlgn="b"/>
                      <a:r>
                        <a:rPr lang="en-US" sz="2000" b="1" i="0" u="none" strike="noStrike">
                          <a:latin typeface="+mj-lt"/>
                        </a:rPr>
                        <a:t>EHT 66</a:t>
                      </a:r>
                    </a:p>
                  </a:txBody>
                  <a:tcPr marL="9525" marR="9525" marT="9525" marB="0" anchor="ctr"/>
                </a:tc>
                <a:tc>
                  <a:txBody>
                    <a:bodyPr/>
                    <a:lstStyle/>
                    <a:p>
                      <a:pPr algn="ctr" fontAlgn="b"/>
                      <a:r>
                        <a:rPr lang="en-US" sz="2000" b="1" i="0" u="none" strike="noStrike">
                          <a:latin typeface="+mj-lt"/>
                        </a:rPr>
                        <a:t>1.11</a:t>
                      </a:r>
                    </a:p>
                  </a:txBody>
                  <a:tcPr marL="9525" marR="9525" marT="9525" marB="0" anchor="ctr"/>
                </a:tc>
                <a:tc>
                  <a:txBody>
                    <a:bodyPr/>
                    <a:lstStyle/>
                    <a:p>
                      <a:pPr algn="ctr" fontAlgn="b"/>
                      <a:r>
                        <a:rPr lang="en-US" sz="2000" b="1" i="0" u="none" strike="noStrike">
                          <a:latin typeface="+mj-lt"/>
                        </a:rPr>
                        <a:t>-0.62</a:t>
                      </a:r>
                    </a:p>
                  </a:txBody>
                  <a:tcPr marL="9525" marR="9525" marT="9525" marB="0" anchor="ctr"/>
                </a:tc>
                <a:tc>
                  <a:txBody>
                    <a:bodyPr/>
                    <a:lstStyle/>
                    <a:p>
                      <a:pPr algn="ctr" fontAlgn="b"/>
                      <a:r>
                        <a:rPr lang="en-US" sz="2000" b="1" i="0" u="none" strike="noStrike" dirty="0">
                          <a:latin typeface="+mj-lt"/>
                        </a:rPr>
                        <a:t>-0.31</a:t>
                      </a:r>
                    </a:p>
                  </a:txBody>
                  <a:tcPr marL="9525" marR="9525" marT="9525" marB="0" anchor="ctr"/>
                </a:tc>
                <a:tc>
                  <a:txBody>
                    <a:bodyPr/>
                    <a:lstStyle/>
                    <a:p>
                      <a:pPr algn="ctr" fontAlgn="b"/>
                      <a:r>
                        <a:rPr lang="en-US" sz="2000" b="1" i="0" u="none" strike="noStrike" dirty="0">
                          <a:latin typeface="+mj-lt"/>
                        </a:rPr>
                        <a:t>0.31</a:t>
                      </a:r>
                    </a:p>
                  </a:txBody>
                  <a:tcPr marL="9525" marR="9525" marT="9525" marB="0" anchor="ctr"/>
                </a:tc>
                <a:tc>
                  <a:txBody>
                    <a:bodyPr/>
                    <a:lstStyle/>
                    <a:p>
                      <a:pPr algn="ctr" fontAlgn="b"/>
                      <a:r>
                        <a:rPr lang="en-US" sz="2000" b="1" i="0" u="none" strike="noStrike">
                          <a:latin typeface="+mj-lt"/>
                        </a:rPr>
                        <a:t>0.80</a:t>
                      </a:r>
                    </a:p>
                  </a:txBody>
                  <a:tcPr marL="9525" marR="9525" marT="9525" marB="0" anchor="ctr"/>
                </a:tc>
                <a:tc>
                  <a:txBody>
                    <a:bodyPr/>
                    <a:lstStyle/>
                    <a:p>
                      <a:pPr algn="ctr" fontAlgn="b"/>
                      <a:r>
                        <a:rPr lang="en-US" sz="2000" b="1" i="0" u="none" strike="noStrike">
                          <a:latin typeface="+mj-lt"/>
                        </a:rPr>
                        <a:t>0.49</a:t>
                      </a:r>
                    </a:p>
                  </a:txBody>
                  <a:tcPr marL="9525" marR="9525" marT="9525" marB="0" anchor="ctr"/>
                </a:tc>
              </a:tr>
              <a:tr h="498582">
                <a:tc>
                  <a:txBody>
                    <a:bodyPr/>
                    <a:lstStyle/>
                    <a:p>
                      <a:pPr algn="ctr" fontAlgn="b"/>
                      <a:r>
                        <a:rPr lang="en-US" sz="2000" b="1" i="0" u="none" strike="noStrike">
                          <a:latin typeface="+mj-lt"/>
                        </a:rPr>
                        <a:t>EHT 110</a:t>
                      </a:r>
                    </a:p>
                  </a:txBody>
                  <a:tcPr marL="9525" marR="9525" marT="9525" marB="0" anchor="ctr"/>
                </a:tc>
                <a:tc>
                  <a:txBody>
                    <a:bodyPr/>
                    <a:lstStyle/>
                    <a:p>
                      <a:pPr algn="ctr" fontAlgn="b"/>
                      <a:r>
                        <a:rPr lang="en-US" sz="2000" b="1" i="0" u="none" strike="noStrike">
                          <a:latin typeface="+mj-lt"/>
                        </a:rPr>
                        <a:t>1.84</a:t>
                      </a:r>
                    </a:p>
                  </a:txBody>
                  <a:tcPr marL="9525" marR="9525" marT="9525" marB="0" anchor="ctr"/>
                </a:tc>
                <a:tc>
                  <a:txBody>
                    <a:bodyPr/>
                    <a:lstStyle/>
                    <a:p>
                      <a:pPr algn="ctr" fontAlgn="b"/>
                      <a:r>
                        <a:rPr lang="en-US" sz="2000" b="1" i="0" u="none" strike="noStrike">
                          <a:latin typeface="+mj-lt"/>
                        </a:rPr>
                        <a:t>-1.29</a:t>
                      </a:r>
                    </a:p>
                  </a:txBody>
                  <a:tcPr marL="9525" marR="9525" marT="9525" marB="0" anchor="ctr"/>
                </a:tc>
                <a:tc>
                  <a:txBody>
                    <a:bodyPr/>
                    <a:lstStyle/>
                    <a:p>
                      <a:pPr algn="ctr" fontAlgn="b"/>
                      <a:r>
                        <a:rPr lang="en-US" sz="2000" b="1" i="0" u="none" strike="noStrike">
                          <a:latin typeface="+mj-lt"/>
                        </a:rPr>
                        <a:t>-0.65</a:t>
                      </a:r>
                    </a:p>
                  </a:txBody>
                  <a:tcPr marL="9525" marR="9525" marT="9525" marB="0" anchor="ctr"/>
                </a:tc>
                <a:tc>
                  <a:txBody>
                    <a:bodyPr/>
                    <a:lstStyle/>
                    <a:p>
                      <a:pPr algn="ctr" fontAlgn="b"/>
                      <a:r>
                        <a:rPr lang="en-US" sz="2000" b="1" i="0" u="none" strike="noStrike" dirty="0">
                          <a:latin typeface="+mj-lt"/>
                        </a:rPr>
                        <a:t>0.65</a:t>
                      </a:r>
                    </a:p>
                  </a:txBody>
                  <a:tcPr marL="9525" marR="9525" marT="9525" marB="0" anchor="ctr"/>
                </a:tc>
                <a:tc>
                  <a:txBody>
                    <a:bodyPr/>
                    <a:lstStyle/>
                    <a:p>
                      <a:pPr algn="ctr" fontAlgn="b"/>
                      <a:r>
                        <a:rPr lang="en-US" sz="2000" b="1" i="0" u="none" strike="noStrike" dirty="0">
                          <a:latin typeface="+mj-lt"/>
                        </a:rPr>
                        <a:t>1.19</a:t>
                      </a:r>
                    </a:p>
                  </a:txBody>
                  <a:tcPr marL="9525" marR="9525" marT="9525" marB="0" anchor="ctr"/>
                </a:tc>
                <a:tc>
                  <a:txBody>
                    <a:bodyPr/>
                    <a:lstStyle/>
                    <a:p>
                      <a:pPr algn="ctr" fontAlgn="b"/>
                      <a:r>
                        <a:rPr lang="en-US" sz="2000" b="1" i="0" u="none" strike="noStrike">
                          <a:latin typeface="+mj-lt"/>
                        </a:rPr>
                        <a:t>0.55</a:t>
                      </a:r>
                    </a:p>
                  </a:txBody>
                  <a:tcPr marL="9525" marR="9525" marT="9525" marB="0" anchor="ctr"/>
                </a:tc>
              </a:tr>
              <a:tr h="498582">
                <a:tc>
                  <a:txBody>
                    <a:bodyPr/>
                    <a:lstStyle/>
                    <a:p>
                      <a:pPr algn="ctr" fontAlgn="b"/>
                      <a:r>
                        <a:rPr lang="en-US" sz="2000" b="1" i="0" u="none" strike="noStrike">
                          <a:latin typeface="+mj-lt"/>
                        </a:rPr>
                        <a:t>EHT Railway traction</a:t>
                      </a:r>
                    </a:p>
                  </a:txBody>
                  <a:tcPr marL="9525" marR="9525" marT="9525" marB="0" anchor="ctr"/>
                </a:tc>
                <a:tc>
                  <a:txBody>
                    <a:bodyPr/>
                    <a:lstStyle/>
                    <a:p>
                      <a:pPr algn="ctr" fontAlgn="b"/>
                      <a:r>
                        <a:rPr lang="en-US" sz="2000" b="1" i="0" u="none" strike="noStrike">
                          <a:latin typeface="+mj-lt"/>
                        </a:rPr>
                        <a:t>0.65</a:t>
                      </a:r>
                    </a:p>
                  </a:txBody>
                  <a:tcPr marL="9525" marR="9525" marT="9525" marB="0" anchor="ctr"/>
                </a:tc>
                <a:tc>
                  <a:txBody>
                    <a:bodyPr/>
                    <a:lstStyle/>
                    <a:p>
                      <a:pPr algn="ctr" fontAlgn="b"/>
                      <a:r>
                        <a:rPr lang="en-US" sz="2000" b="1" i="0" u="none" strike="noStrike">
                          <a:latin typeface="+mj-lt"/>
                        </a:rPr>
                        <a:t>-0.39</a:t>
                      </a:r>
                    </a:p>
                  </a:txBody>
                  <a:tcPr marL="9525" marR="9525" marT="9525" marB="0" anchor="ctr"/>
                </a:tc>
                <a:tc>
                  <a:txBody>
                    <a:bodyPr/>
                    <a:lstStyle/>
                    <a:p>
                      <a:pPr algn="ctr" fontAlgn="b"/>
                      <a:r>
                        <a:rPr lang="en-US" sz="2000" b="1" i="0" u="none" strike="noStrike">
                          <a:latin typeface="+mj-lt"/>
                        </a:rPr>
                        <a:t>-0.19</a:t>
                      </a:r>
                    </a:p>
                  </a:txBody>
                  <a:tcPr marL="9525" marR="9525" marT="9525" marB="0" anchor="ctr"/>
                </a:tc>
                <a:tc>
                  <a:txBody>
                    <a:bodyPr/>
                    <a:lstStyle/>
                    <a:p>
                      <a:pPr algn="ctr" fontAlgn="b"/>
                      <a:r>
                        <a:rPr lang="en-US" sz="2000" b="1" i="0" u="none" strike="noStrike">
                          <a:latin typeface="+mj-lt"/>
                        </a:rPr>
                        <a:t>0.19</a:t>
                      </a:r>
                    </a:p>
                  </a:txBody>
                  <a:tcPr marL="9525" marR="9525" marT="9525" marB="0" anchor="ctr"/>
                </a:tc>
                <a:tc>
                  <a:txBody>
                    <a:bodyPr/>
                    <a:lstStyle/>
                    <a:p>
                      <a:pPr algn="ctr" fontAlgn="b"/>
                      <a:r>
                        <a:rPr lang="en-US" sz="2000" b="1" i="0" u="none" strike="noStrike" dirty="0">
                          <a:latin typeface="+mj-lt"/>
                        </a:rPr>
                        <a:t>0.45</a:t>
                      </a:r>
                    </a:p>
                  </a:txBody>
                  <a:tcPr marL="9525" marR="9525" marT="9525" marB="0" anchor="ctr"/>
                </a:tc>
                <a:tc>
                  <a:txBody>
                    <a:bodyPr/>
                    <a:lstStyle/>
                    <a:p>
                      <a:pPr algn="ctr" fontAlgn="b"/>
                      <a:r>
                        <a:rPr lang="en-US" sz="2000" b="1" i="0" u="none" strike="noStrike" dirty="0">
                          <a:latin typeface="+mj-lt"/>
                        </a:rPr>
                        <a:t>0.26</a:t>
                      </a:r>
                    </a:p>
                  </a:txBody>
                  <a:tcPr marL="9525" marR="9525" marT="9525" marB="0" anchor="ctr"/>
                </a:tc>
              </a:tr>
              <a:tr h="498582">
                <a:tc>
                  <a:txBody>
                    <a:bodyPr/>
                    <a:lstStyle/>
                    <a:p>
                      <a:pPr algn="ctr" fontAlgn="b"/>
                      <a:r>
                        <a:rPr lang="en-US" sz="2000" b="1" i="0" u="none" strike="noStrike" dirty="0">
                          <a:latin typeface="+mj-lt"/>
                        </a:rPr>
                        <a:t>EHT 220 KV</a:t>
                      </a:r>
                    </a:p>
                  </a:txBody>
                  <a:tcPr marL="9525" marR="9525" marT="9525" marB="0" anchor="ctr"/>
                </a:tc>
                <a:tc>
                  <a:txBody>
                    <a:bodyPr/>
                    <a:lstStyle/>
                    <a:p>
                      <a:pPr algn="ctr" fontAlgn="b"/>
                      <a:r>
                        <a:rPr lang="en-US" sz="2000" b="1" i="0" u="none" strike="noStrike" dirty="0">
                          <a:latin typeface="+mj-lt"/>
                        </a:rPr>
                        <a:t>0.00</a:t>
                      </a:r>
                    </a:p>
                  </a:txBody>
                  <a:tcPr marL="9525" marR="9525" marT="9525" marB="0" anchor="ctr"/>
                </a:tc>
                <a:tc>
                  <a:txBody>
                    <a:bodyPr/>
                    <a:lstStyle/>
                    <a:p>
                      <a:pPr algn="ctr" fontAlgn="b"/>
                      <a:r>
                        <a:rPr lang="en-US" sz="2000" b="1" i="0" u="none" strike="noStrike" dirty="0">
                          <a:latin typeface="+mj-lt"/>
                        </a:rPr>
                        <a:t>-0.12</a:t>
                      </a:r>
                    </a:p>
                  </a:txBody>
                  <a:tcPr marL="9525" marR="9525" marT="9525" marB="0" anchor="ctr"/>
                </a:tc>
                <a:tc>
                  <a:txBody>
                    <a:bodyPr/>
                    <a:lstStyle/>
                    <a:p>
                      <a:pPr algn="ctr" fontAlgn="b"/>
                      <a:r>
                        <a:rPr lang="en-US" sz="2000" b="1" i="0" u="none" strike="noStrike" dirty="0">
                          <a:latin typeface="+mj-lt"/>
                        </a:rPr>
                        <a:t>-0.06</a:t>
                      </a:r>
                    </a:p>
                  </a:txBody>
                  <a:tcPr marL="9525" marR="9525" marT="9525" marB="0" anchor="ctr"/>
                </a:tc>
                <a:tc>
                  <a:txBody>
                    <a:bodyPr/>
                    <a:lstStyle/>
                    <a:p>
                      <a:pPr algn="ctr" fontAlgn="b"/>
                      <a:r>
                        <a:rPr lang="en-US" sz="2000" b="1" i="0" u="none" strike="noStrike" dirty="0">
                          <a:latin typeface="+mj-lt"/>
                        </a:rPr>
                        <a:t>0.06</a:t>
                      </a:r>
                    </a:p>
                  </a:txBody>
                  <a:tcPr marL="9525" marR="9525" marT="9525" marB="0" anchor="ctr"/>
                </a:tc>
                <a:tc>
                  <a:txBody>
                    <a:bodyPr/>
                    <a:lstStyle/>
                    <a:p>
                      <a:pPr algn="ctr" fontAlgn="b"/>
                      <a:r>
                        <a:rPr lang="en-US" sz="2000" b="1" i="0" u="none" strike="noStrike" dirty="0">
                          <a:latin typeface="+mj-lt"/>
                        </a:rPr>
                        <a:t>-0.06</a:t>
                      </a:r>
                    </a:p>
                  </a:txBody>
                  <a:tcPr marL="9525" marR="9525" marT="9525" marB="0" anchor="ctr"/>
                </a:tc>
                <a:tc>
                  <a:txBody>
                    <a:bodyPr/>
                    <a:lstStyle/>
                    <a:p>
                      <a:pPr algn="ctr" fontAlgn="b"/>
                      <a:r>
                        <a:rPr lang="en-US" sz="2000" b="1" i="0" u="none" strike="noStrike" dirty="0">
                          <a:latin typeface="+mj-lt"/>
                        </a:rPr>
                        <a:t>-0.12</a:t>
                      </a:r>
                    </a:p>
                  </a:txBody>
                  <a:tcPr marL="9525" marR="9525" marT="9525" marB="0" anchor="ctr"/>
                </a:tc>
              </a:tr>
              <a:tr h="498582">
                <a:tc>
                  <a:txBody>
                    <a:bodyPr/>
                    <a:lstStyle/>
                    <a:p>
                      <a:pPr algn="ctr" fontAlgn="b"/>
                      <a:r>
                        <a:rPr lang="en-US" sz="2000" b="1" i="0" u="none" strike="noStrike" dirty="0" smtClean="0">
                          <a:latin typeface="+mj-lt"/>
                        </a:rPr>
                        <a:t>Total</a:t>
                      </a:r>
                      <a:endParaRPr lang="en-US" sz="2000" b="1" i="0" u="none" strike="noStrike" dirty="0">
                        <a:latin typeface="+mj-lt"/>
                      </a:endParaRPr>
                    </a:p>
                  </a:txBody>
                  <a:tcPr marL="9525" marR="9525" marT="9525" marB="0" anchor="ctr"/>
                </a:tc>
                <a:tc>
                  <a:txBody>
                    <a:bodyPr/>
                    <a:lstStyle/>
                    <a:p>
                      <a:pPr algn="ctr" fontAlgn="b"/>
                      <a:r>
                        <a:rPr lang="en-US" sz="2000" b="1" i="0" u="none" strike="noStrike" dirty="0">
                          <a:latin typeface="+mj-lt"/>
                        </a:rPr>
                        <a:t>3.41</a:t>
                      </a:r>
                    </a:p>
                  </a:txBody>
                  <a:tcPr marL="9525" marR="9525" marT="9525" marB="0" anchor="ctr"/>
                </a:tc>
                <a:tc>
                  <a:txBody>
                    <a:bodyPr/>
                    <a:lstStyle/>
                    <a:p>
                      <a:pPr algn="ctr" fontAlgn="b"/>
                      <a:r>
                        <a:rPr lang="en-US" sz="2000" b="1" i="0" u="none" strike="noStrike" dirty="0">
                          <a:latin typeface="+mj-lt"/>
                        </a:rPr>
                        <a:t>-2.57</a:t>
                      </a:r>
                    </a:p>
                  </a:txBody>
                  <a:tcPr marL="9525" marR="9525" marT="9525" marB="0" anchor="ctr"/>
                </a:tc>
                <a:tc>
                  <a:txBody>
                    <a:bodyPr/>
                    <a:lstStyle/>
                    <a:p>
                      <a:pPr algn="ctr" fontAlgn="b"/>
                      <a:r>
                        <a:rPr lang="en-US" sz="2000" b="1" i="0" u="none" strike="noStrike" dirty="0">
                          <a:latin typeface="+mj-lt"/>
                        </a:rPr>
                        <a:t>-1.29</a:t>
                      </a:r>
                    </a:p>
                  </a:txBody>
                  <a:tcPr marL="9525" marR="9525" marT="9525" marB="0" anchor="ctr"/>
                </a:tc>
                <a:tc>
                  <a:txBody>
                    <a:bodyPr/>
                    <a:lstStyle/>
                    <a:p>
                      <a:pPr algn="ctr" fontAlgn="b"/>
                      <a:r>
                        <a:rPr lang="en-US" sz="2000" b="1" i="0" u="none" strike="noStrike" dirty="0">
                          <a:latin typeface="+mj-lt"/>
                        </a:rPr>
                        <a:t>1.29</a:t>
                      </a:r>
                    </a:p>
                  </a:txBody>
                  <a:tcPr marL="9525" marR="9525" marT="9525" marB="0" anchor="ctr"/>
                </a:tc>
                <a:tc>
                  <a:txBody>
                    <a:bodyPr/>
                    <a:lstStyle/>
                    <a:p>
                      <a:pPr algn="ctr" fontAlgn="b"/>
                      <a:r>
                        <a:rPr lang="en-US" sz="2000" b="1" i="0" u="none" strike="noStrike" dirty="0">
                          <a:latin typeface="+mj-lt"/>
                        </a:rPr>
                        <a:t>2.12</a:t>
                      </a:r>
                    </a:p>
                  </a:txBody>
                  <a:tcPr marL="9525" marR="9525" marT="9525" marB="0" anchor="ctr"/>
                </a:tc>
                <a:tc>
                  <a:txBody>
                    <a:bodyPr/>
                    <a:lstStyle/>
                    <a:p>
                      <a:pPr algn="ctr" fontAlgn="b"/>
                      <a:r>
                        <a:rPr lang="en-US" sz="2000" b="1" i="0" u="none" strike="noStrike" dirty="0">
                          <a:latin typeface="+mj-lt"/>
                        </a:rPr>
                        <a:t>0.83</a:t>
                      </a:r>
                    </a:p>
                  </a:txBody>
                  <a:tcPr marL="9525" marR="9525" marT="9525" marB="0" anchor="ct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59"/>
            <a:ext cx="11125200" cy="912223"/>
          </a:xfrm>
          <a:solidFill>
            <a:schemeClr val="accent6">
              <a:lumMod val="40000"/>
              <a:lumOff val="60000"/>
            </a:schemeClr>
          </a:solidFill>
        </p:spPr>
        <p:txBody>
          <a:bodyPr>
            <a:noAutofit/>
          </a:bodyPr>
          <a:lstStyle/>
          <a:p>
            <a:pPr algn="ctr"/>
            <a:r>
              <a:rPr lang="en-US" sz="4000" b="1" dirty="0" smtClean="0"/>
              <a:t>Incentive impact</a:t>
            </a:r>
            <a:endParaRPr lang="en-US" sz="4000" b="1" dirty="0"/>
          </a:p>
        </p:txBody>
      </p:sp>
      <p:graphicFrame>
        <p:nvGraphicFramePr>
          <p:cNvPr id="4" name="Content Placeholder 3"/>
          <p:cNvGraphicFramePr>
            <a:graphicFrameLocks noGrp="1"/>
          </p:cNvGraphicFramePr>
          <p:nvPr>
            <p:ph idx="1"/>
          </p:nvPr>
        </p:nvGraphicFramePr>
        <p:xfrm>
          <a:off x="609600" y="2009513"/>
          <a:ext cx="11018523" cy="4158613"/>
        </p:xfrm>
        <a:graphic>
          <a:graphicData uri="http://schemas.openxmlformats.org/drawingml/2006/table">
            <a:tbl>
              <a:tblPr firstRow="1" bandRow="1">
                <a:tableStyleId>{5C22544A-7EE6-4342-B048-85BDC9FD1C3A}</a:tableStyleId>
              </a:tblPr>
              <a:tblGrid>
                <a:gridCol w="1327533"/>
                <a:gridCol w="1327533"/>
                <a:gridCol w="1327533"/>
                <a:gridCol w="1327533"/>
                <a:gridCol w="1685028"/>
                <a:gridCol w="1981200"/>
                <a:gridCol w="2042163"/>
              </a:tblGrid>
              <a:tr h="1005838">
                <a:tc>
                  <a:txBody>
                    <a:bodyPr/>
                    <a:lstStyle/>
                    <a:p>
                      <a:pPr algn="ctr" fontAlgn="b"/>
                      <a:r>
                        <a:rPr lang="en-US" sz="2000" b="1" i="0" u="none" strike="noStrike" dirty="0">
                          <a:latin typeface="+mj-lt"/>
                        </a:rPr>
                        <a:t>Category</a:t>
                      </a:r>
                    </a:p>
                  </a:txBody>
                  <a:tcPr marL="9525" marR="9525" marT="9525" marB="0" anchor="ctr"/>
                </a:tc>
                <a:tc>
                  <a:txBody>
                    <a:bodyPr/>
                    <a:lstStyle/>
                    <a:p>
                      <a:pPr algn="ctr" fontAlgn="b"/>
                      <a:r>
                        <a:rPr lang="en-US" sz="2000" b="1" i="0" u="none" strike="noStrike" dirty="0">
                          <a:latin typeface="+mj-lt"/>
                        </a:rPr>
                        <a:t>Revenue </a:t>
                      </a:r>
                      <a:r>
                        <a:rPr lang="en-US" sz="2000" b="1" i="0" u="none" strike="noStrike" dirty="0" smtClean="0">
                          <a:latin typeface="+mj-lt"/>
                        </a:rPr>
                        <a:t>increase</a:t>
                      </a:r>
                      <a:endParaRPr lang="en-US" sz="2000" b="1" i="0" u="none" strike="noStrike" dirty="0">
                        <a:latin typeface="+mj-lt"/>
                      </a:endParaRPr>
                    </a:p>
                  </a:txBody>
                  <a:tcPr marL="9525" marR="9525" marT="9525" marB="0" anchor="ctr"/>
                </a:tc>
                <a:tc>
                  <a:txBody>
                    <a:bodyPr/>
                    <a:lstStyle/>
                    <a:p>
                      <a:pPr algn="ctr" fontAlgn="b"/>
                      <a:r>
                        <a:rPr lang="en-US" sz="2000" b="1" i="0" u="none" strike="noStrike" dirty="0" smtClean="0">
                          <a:latin typeface="+mj-lt"/>
                        </a:rPr>
                        <a:t>Incentive @ </a:t>
                      </a:r>
                      <a:r>
                        <a:rPr lang="en-US" sz="2000" b="1" i="0" u="none" strike="noStrike" dirty="0">
                          <a:latin typeface="+mj-lt"/>
                        </a:rPr>
                        <a:t>0.5%</a:t>
                      </a:r>
                    </a:p>
                  </a:txBody>
                  <a:tcPr marL="9525" marR="9525" marT="9525" marB="0" anchor="ctr"/>
                </a:tc>
                <a:tc>
                  <a:txBody>
                    <a:bodyPr/>
                    <a:lstStyle/>
                    <a:p>
                      <a:pPr algn="ctr" fontAlgn="b"/>
                      <a:r>
                        <a:rPr lang="en-US" sz="2000" b="1" i="0" u="none" strike="noStrike" dirty="0" smtClean="0">
                          <a:latin typeface="+mj-lt"/>
                        </a:rPr>
                        <a:t>Incentive @ </a:t>
                      </a:r>
                      <a:r>
                        <a:rPr lang="en-US" sz="2000" b="1" i="0" u="none" strike="noStrike" dirty="0">
                          <a:latin typeface="+mj-lt"/>
                        </a:rPr>
                        <a:t>0.25%</a:t>
                      </a:r>
                    </a:p>
                  </a:txBody>
                  <a:tcPr marL="9525" marR="9525" marT="9525" marB="0" anchor="ctr"/>
                </a:tc>
                <a:tc>
                  <a:txBody>
                    <a:bodyPr/>
                    <a:lstStyle/>
                    <a:p>
                      <a:pPr algn="ctr" fontAlgn="b"/>
                      <a:r>
                        <a:rPr lang="en-US" sz="2000" b="1" i="0" u="none" strike="noStrike" dirty="0" smtClean="0">
                          <a:latin typeface="+mj-lt"/>
                        </a:rPr>
                        <a:t>Cash Out flow</a:t>
                      </a:r>
                      <a:endParaRPr lang="en-US" sz="2000" b="1" i="0" u="none" strike="noStrike" dirty="0">
                        <a:latin typeface="+mj-lt"/>
                      </a:endParaRPr>
                    </a:p>
                  </a:txBody>
                  <a:tcPr marL="9525" marR="9525" marT="9525" marB="0" anchor="ctr"/>
                </a:tc>
                <a:tc>
                  <a:txBody>
                    <a:bodyPr/>
                    <a:lstStyle/>
                    <a:p>
                      <a:pPr algn="ctr" fontAlgn="b"/>
                      <a:r>
                        <a:rPr lang="en-US" sz="2000" b="1" i="0" u="none" strike="noStrike" dirty="0">
                          <a:latin typeface="+mj-lt"/>
                        </a:rPr>
                        <a:t>Net Revenue increase </a:t>
                      </a:r>
                      <a:r>
                        <a:rPr lang="en-US" sz="2000" b="1" i="0" u="none" strike="noStrike" dirty="0" smtClean="0">
                          <a:latin typeface="+mj-lt"/>
                        </a:rPr>
                        <a:t>@ 0.25% </a:t>
                      </a:r>
                      <a:endParaRPr lang="en-US" sz="2000" b="1" i="0" u="none" strike="noStrike" dirty="0">
                        <a:latin typeface="+mj-lt"/>
                      </a:endParaRPr>
                    </a:p>
                  </a:txBody>
                  <a:tcPr marL="9525" marR="9525" marT="9525" marB="0" anchor="ctr"/>
                </a:tc>
                <a:tc>
                  <a:txBody>
                    <a:bodyPr/>
                    <a:lstStyle/>
                    <a:p>
                      <a:pPr algn="ctr" fontAlgn="b"/>
                      <a:r>
                        <a:rPr lang="en-US" sz="2000" b="1" i="0" u="none" strike="noStrike" dirty="0">
                          <a:latin typeface="+mj-lt"/>
                        </a:rPr>
                        <a:t>Net Revenue </a:t>
                      </a:r>
                      <a:r>
                        <a:rPr lang="en-US" sz="2000" b="1" i="0" u="none" strike="noStrike" dirty="0" smtClean="0">
                          <a:latin typeface="+mj-lt"/>
                        </a:rPr>
                        <a:t>increase @ .05% </a:t>
                      </a:r>
                      <a:endParaRPr lang="en-US" sz="2000" b="1" i="0" u="none" strike="noStrike" dirty="0">
                        <a:latin typeface="+mj-lt"/>
                      </a:endParaRPr>
                    </a:p>
                  </a:txBody>
                  <a:tcPr marL="9525" marR="9525" marT="9525" marB="0" anchor="ctr"/>
                </a:tc>
              </a:tr>
              <a:tr h="295856">
                <a:tc>
                  <a:txBody>
                    <a:bodyPr/>
                    <a:lstStyle/>
                    <a:p>
                      <a:pPr algn="ctr" fontAlgn="b"/>
                      <a:r>
                        <a:rPr lang="en-US" sz="2000" b="0" i="0" u="none" strike="noStrike" dirty="0">
                          <a:latin typeface="+mj-lt"/>
                        </a:rPr>
                        <a:t>HT I(a)</a:t>
                      </a:r>
                    </a:p>
                  </a:txBody>
                  <a:tcPr marL="9525" marR="9525" marT="9525" marB="0" anchor="ctr"/>
                </a:tc>
                <a:tc>
                  <a:txBody>
                    <a:bodyPr/>
                    <a:lstStyle/>
                    <a:p>
                      <a:pPr algn="ctr" fontAlgn="b"/>
                      <a:r>
                        <a:rPr lang="en-US" sz="2000" b="0" i="0" u="none" strike="noStrike" dirty="0">
                          <a:latin typeface="+mj-lt"/>
                        </a:rPr>
                        <a:t>4.27</a:t>
                      </a:r>
                    </a:p>
                  </a:txBody>
                  <a:tcPr marL="9525" marR="9525" marT="9525" marB="0" anchor="ctr"/>
                </a:tc>
                <a:tc>
                  <a:txBody>
                    <a:bodyPr/>
                    <a:lstStyle/>
                    <a:p>
                      <a:pPr algn="ctr" fontAlgn="b"/>
                      <a:r>
                        <a:rPr lang="en-US" sz="2000" b="0" i="0" u="none" strike="noStrike" dirty="0">
                          <a:latin typeface="+mj-lt"/>
                        </a:rPr>
                        <a:t>-2.54</a:t>
                      </a:r>
                    </a:p>
                  </a:txBody>
                  <a:tcPr marL="9525" marR="9525" marT="9525" marB="0" anchor="ctr"/>
                </a:tc>
                <a:tc>
                  <a:txBody>
                    <a:bodyPr/>
                    <a:lstStyle/>
                    <a:p>
                      <a:pPr algn="ctr" fontAlgn="b"/>
                      <a:r>
                        <a:rPr lang="en-US" sz="2000" b="0" i="0" u="none" strike="noStrike" dirty="0">
                          <a:latin typeface="+mj-lt"/>
                        </a:rPr>
                        <a:t>-1.27</a:t>
                      </a:r>
                    </a:p>
                  </a:txBody>
                  <a:tcPr marL="9525" marR="9525" marT="9525" marB="0" anchor="ctr"/>
                </a:tc>
                <a:tc>
                  <a:txBody>
                    <a:bodyPr/>
                    <a:lstStyle/>
                    <a:p>
                      <a:pPr algn="ctr" fontAlgn="b"/>
                      <a:r>
                        <a:rPr lang="en-US" sz="2000" b="0" i="0" u="none" strike="noStrike">
                          <a:latin typeface="+mj-lt"/>
                        </a:rPr>
                        <a:t>1.27</a:t>
                      </a:r>
                    </a:p>
                  </a:txBody>
                  <a:tcPr marL="9525" marR="9525" marT="9525" marB="0" anchor="ctr"/>
                </a:tc>
                <a:tc>
                  <a:txBody>
                    <a:bodyPr/>
                    <a:lstStyle/>
                    <a:p>
                      <a:pPr algn="ctr" fontAlgn="b"/>
                      <a:r>
                        <a:rPr lang="en-US" sz="2000" b="0" i="0" u="none" strike="noStrike">
                          <a:latin typeface="+mj-lt"/>
                        </a:rPr>
                        <a:t>3.00</a:t>
                      </a:r>
                    </a:p>
                  </a:txBody>
                  <a:tcPr marL="9525" marR="9525" marT="9525" marB="0" anchor="ctr"/>
                </a:tc>
                <a:tc>
                  <a:txBody>
                    <a:bodyPr/>
                    <a:lstStyle/>
                    <a:p>
                      <a:pPr algn="ctr" fontAlgn="b"/>
                      <a:r>
                        <a:rPr lang="en-US" sz="2000" b="0" i="0" u="none" strike="noStrike">
                          <a:latin typeface="+mj-lt"/>
                        </a:rPr>
                        <a:t>1.73</a:t>
                      </a:r>
                    </a:p>
                  </a:txBody>
                  <a:tcPr marL="9525" marR="9525" marT="9525" marB="0" anchor="ctr"/>
                </a:tc>
              </a:tr>
              <a:tr h="313744">
                <a:tc>
                  <a:txBody>
                    <a:bodyPr/>
                    <a:lstStyle/>
                    <a:p>
                      <a:pPr algn="ctr" fontAlgn="b"/>
                      <a:r>
                        <a:rPr lang="en-US" sz="2000" b="0" i="0" u="none" strike="noStrike">
                          <a:latin typeface="+mj-lt"/>
                        </a:rPr>
                        <a:t>HT I(B)</a:t>
                      </a:r>
                    </a:p>
                  </a:txBody>
                  <a:tcPr marL="9525" marR="9525" marT="9525" marB="0" anchor="ctr"/>
                </a:tc>
                <a:tc>
                  <a:txBody>
                    <a:bodyPr/>
                    <a:lstStyle/>
                    <a:p>
                      <a:pPr algn="ctr" fontAlgn="b"/>
                      <a:r>
                        <a:rPr lang="en-US" sz="2000" b="0" i="0" u="none" strike="noStrike" dirty="0">
                          <a:latin typeface="+mj-lt"/>
                        </a:rPr>
                        <a:t>0.02</a:t>
                      </a:r>
                    </a:p>
                  </a:txBody>
                  <a:tcPr marL="9525" marR="9525" marT="9525" marB="0" anchor="ctr"/>
                </a:tc>
                <a:tc>
                  <a:txBody>
                    <a:bodyPr/>
                    <a:lstStyle/>
                    <a:p>
                      <a:pPr algn="ctr" fontAlgn="b"/>
                      <a:r>
                        <a:rPr lang="en-US" sz="2000" b="0" i="0" u="none" strike="noStrike" dirty="0">
                          <a:latin typeface="+mj-lt"/>
                        </a:rPr>
                        <a:t>-0.02</a:t>
                      </a:r>
                    </a:p>
                  </a:txBody>
                  <a:tcPr marL="9525" marR="9525" marT="9525" marB="0" anchor="ctr"/>
                </a:tc>
                <a:tc>
                  <a:txBody>
                    <a:bodyPr/>
                    <a:lstStyle/>
                    <a:p>
                      <a:pPr algn="ctr" fontAlgn="b"/>
                      <a:r>
                        <a:rPr lang="en-US" sz="2000" b="0" i="0" u="none" strike="noStrike" dirty="0">
                          <a:latin typeface="+mj-lt"/>
                        </a:rPr>
                        <a:t>-0.01</a:t>
                      </a:r>
                    </a:p>
                  </a:txBody>
                  <a:tcPr marL="9525" marR="9525" marT="9525" marB="0" anchor="ctr"/>
                </a:tc>
                <a:tc>
                  <a:txBody>
                    <a:bodyPr/>
                    <a:lstStyle/>
                    <a:p>
                      <a:pPr algn="ctr" fontAlgn="b"/>
                      <a:r>
                        <a:rPr lang="en-US" sz="2000" b="0" i="0" u="none" strike="noStrike" dirty="0">
                          <a:latin typeface="+mj-lt"/>
                        </a:rPr>
                        <a:t>0.01</a:t>
                      </a:r>
                    </a:p>
                  </a:txBody>
                  <a:tcPr marL="9525" marR="9525" marT="9525" marB="0" anchor="ctr"/>
                </a:tc>
                <a:tc>
                  <a:txBody>
                    <a:bodyPr/>
                    <a:lstStyle/>
                    <a:p>
                      <a:pPr algn="ctr" fontAlgn="b"/>
                      <a:r>
                        <a:rPr lang="en-US" sz="2000" b="0" i="0" u="none" strike="noStrike">
                          <a:latin typeface="+mj-lt"/>
                        </a:rPr>
                        <a:t>0.01</a:t>
                      </a:r>
                    </a:p>
                  </a:txBody>
                  <a:tcPr marL="9525" marR="9525" marT="9525" marB="0" anchor="ctr"/>
                </a:tc>
                <a:tc>
                  <a:txBody>
                    <a:bodyPr/>
                    <a:lstStyle/>
                    <a:p>
                      <a:pPr algn="ctr" fontAlgn="b"/>
                      <a:r>
                        <a:rPr lang="en-US" sz="2000" b="0" i="0" u="none" strike="noStrike">
                          <a:latin typeface="+mj-lt"/>
                        </a:rPr>
                        <a:t>0.00</a:t>
                      </a:r>
                    </a:p>
                  </a:txBody>
                  <a:tcPr marL="9525" marR="9525" marT="9525" marB="0" anchor="ctr"/>
                </a:tc>
              </a:tr>
              <a:tr h="381000">
                <a:tc>
                  <a:txBody>
                    <a:bodyPr/>
                    <a:lstStyle/>
                    <a:p>
                      <a:pPr algn="ctr" fontAlgn="b"/>
                      <a:r>
                        <a:rPr lang="en-US" sz="2000" b="0" i="0" u="none" strike="noStrike" dirty="0">
                          <a:latin typeface="+mj-lt"/>
                        </a:rPr>
                        <a:t>HT II A</a:t>
                      </a:r>
                    </a:p>
                  </a:txBody>
                  <a:tcPr marL="9525" marR="9525" marT="9525" marB="0" anchor="ctr"/>
                </a:tc>
                <a:tc>
                  <a:txBody>
                    <a:bodyPr/>
                    <a:lstStyle/>
                    <a:p>
                      <a:pPr algn="ctr" fontAlgn="b"/>
                      <a:r>
                        <a:rPr lang="en-US" sz="2000" b="0" i="0" u="none" strike="noStrike">
                          <a:latin typeface="+mj-lt"/>
                        </a:rPr>
                        <a:t>0.33</a:t>
                      </a:r>
                    </a:p>
                  </a:txBody>
                  <a:tcPr marL="9525" marR="9525" marT="9525" marB="0" anchor="ctr"/>
                </a:tc>
                <a:tc>
                  <a:txBody>
                    <a:bodyPr/>
                    <a:lstStyle/>
                    <a:p>
                      <a:pPr algn="ctr" fontAlgn="b"/>
                      <a:r>
                        <a:rPr lang="en-US" sz="2000" b="0" i="0" u="none" strike="noStrike">
                          <a:latin typeface="+mj-lt"/>
                        </a:rPr>
                        <a:t>-0.19</a:t>
                      </a:r>
                    </a:p>
                  </a:txBody>
                  <a:tcPr marL="9525" marR="9525" marT="9525" marB="0" anchor="ctr"/>
                </a:tc>
                <a:tc>
                  <a:txBody>
                    <a:bodyPr/>
                    <a:lstStyle/>
                    <a:p>
                      <a:pPr algn="ctr" fontAlgn="b"/>
                      <a:r>
                        <a:rPr lang="en-US" sz="2000" b="0" i="0" u="none" strike="noStrike" dirty="0">
                          <a:latin typeface="+mj-lt"/>
                        </a:rPr>
                        <a:t>-0.09</a:t>
                      </a:r>
                    </a:p>
                  </a:txBody>
                  <a:tcPr marL="9525" marR="9525" marT="9525" marB="0" anchor="ctr"/>
                </a:tc>
                <a:tc>
                  <a:txBody>
                    <a:bodyPr/>
                    <a:lstStyle/>
                    <a:p>
                      <a:pPr algn="ctr" fontAlgn="b"/>
                      <a:r>
                        <a:rPr lang="en-US" sz="2000" b="0" i="0" u="none" strike="noStrike" dirty="0">
                          <a:latin typeface="+mj-lt"/>
                        </a:rPr>
                        <a:t>0.09</a:t>
                      </a:r>
                    </a:p>
                  </a:txBody>
                  <a:tcPr marL="9525" marR="9525" marT="9525" marB="0" anchor="ctr"/>
                </a:tc>
                <a:tc>
                  <a:txBody>
                    <a:bodyPr/>
                    <a:lstStyle/>
                    <a:p>
                      <a:pPr algn="ctr" fontAlgn="b"/>
                      <a:r>
                        <a:rPr lang="en-US" sz="2000" b="0" i="0" u="none" strike="noStrike" dirty="0">
                          <a:latin typeface="+mj-lt"/>
                        </a:rPr>
                        <a:t>0.24</a:t>
                      </a:r>
                    </a:p>
                  </a:txBody>
                  <a:tcPr marL="9525" marR="9525" marT="9525" marB="0" anchor="ctr"/>
                </a:tc>
                <a:tc>
                  <a:txBody>
                    <a:bodyPr/>
                    <a:lstStyle/>
                    <a:p>
                      <a:pPr algn="ctr" fontAlgn="b"/>
                      <a:r>
                        <a:rPr lang="en-US" sz="2000" b="0" i="0" u="none" strike="noStrike">
                          <a:latin typeface="+mj-lt"/>
                        </a:rPr>
                        <a:t>0.15</a:t>
                      </a:r>
                    </a:p>
                  </a:txBody>
                  <a:tcPr marL="9525" marR="9525" marT="9525" marB="0" anchor="ctr"/>
                </a:tc>
              </a:tr>
              <a:tr h="381000">
                <a:tc>
                  <a:txBody>
                    <a:bodyPr/>
                    <a:lstStyle/>
                    <a:p>
                      <a:pPr algn="ctr" fontAlgn="b"/>
                      <a:r>
                        <a:rPr lang="en-US" sz="2000" b="0" i="0" u="none" strike="noStrike">
                          <a:latin typeface="+mj-lt"/>
                        </a:rPr>
                        <a:t>HT II B</a:t>
                      </a:r>
                    </a:p>
                  </a:txBody>
                  <a:tcPr marL="9525" marR="9525" marT="9525" marB="0" anchor="ctr"/>
                </a:tc>
                <a:tc>
                  <a:txBody>
                    <a:bodyPr/>
                    <a:lstStyle/>
                    <a:p>
                      <a:pPr algn="ctr" fontAlgn="b"/>
                      <a:r>
                        <a:rPr lang="en-US" sz="2000" b="0" i="0" u="none" strike="noStrike">
                          <a:latin typeface="+mj-lt"/>
                        </a:rPr>
                        <a:t>1.35</a:t>
                      </a:r>
                    </a:p>
                  </a:txBody>
                  <a:tcPr marL="9525" marR="9525" marT="9525" marB="0" anchor="ctr"/>
                </a:tc>
                <a:tc>
                  <a:txBody>
                    <a:bodyPr/>
                    <a:lstStyle/>
                    <a:p>
                      <a:pPr algn="ctr" fontAlgn="b"/>
                      <a:r>
                        <a:rPr lang="en-US" sz="2000" b="0" i="0" u="none" strike="noStrike">
                          <a:latin typeface="+mj-lt"/>
                        </a:rPr>
                        <a:t>-1.24</a:t>
                      </a:r>
                    </a:p>
                  </a:txBody>
                  <a:tcPr marL="9525" marR="9525" marT="9525" marB="0" anchor="ctr"/>
                </a:tc>
                <a:tc>
                  <a:txBody>
                    <a:bodyPr/>
                    <a:lstStyle/>
                    <a:p>
                      <a:pPr algn="ctr" fontAlgn="b"/>
                      <a:r>
                        <a:rPr lang="en-US" sz="2000" b="0" i="0" u="none" strike="noStrike">
                          <a:latin typeface="+mj-lt"/>
                        </a:rPr>
                        <a:t>-0.62</a:t>
                      </a:r>
                    </a:p>
                  </a:txBody>
                  <a:tcPr marL="9525" marR="9525" marT="9525" marB="0" anchor="ctr"/>
                </a:tc>
                <a:tc>
                  <a:txBody>
                    <a:bodyPr/>
                    <a:lstStyle/>
                    <a:p>
                      <a:pPr algn="ctr" fontAlgn="b"/>
                      <a:r>
                        <a:rPr lang="en-US" sz="2000" b="0" i="0" u="none" strike="noStrike" dirty="0">
                          <a:latin typeface="+mj-lt"/>
                        </a:rPr>
                        <a:t>0.62</a:t>
                      </a:r>
                    </a:p>
                  </a:txBody>
                  <a:tcPr marL="9525" marR="9525" marT="9525" marB="0" anchor="ctr"/>
                </a:tc>
                <a:tc>
                  <a:txBody>
                    <a:bodyPr/>
                    <a:lstStyle/>
                    <a:p>
                      <a:pPr algn="ctr" fontAlgn="b"/>
                      <a:r>
                        <a:rPr lang="en-US" sz="2000" b="0" i="0" u="none" strike="noStrike" dirty="0">
                          <a:latin typeface="+mj-lt"/>
                        </a:rPr>
                        <a:t>0.73</a:t>
                      </a:r>
                    </a:p>
                  </a:txBody>
                  <a:tcPr marL="9525" marR="9525" marT="9525" marB="0" anchor="ctr"/>
                </a:tc>
                <a:tc>
                  <a:txBody>
                    <a:bodyPr/>
                    <a:lstStyle/>
                    <a:p>
                      <a:pPr algn="ctr" fontAlgn="b"/>
                      <a:r>
                        <a:rPr lang="en-US" sz="2000" b="0" i="0" u="none" strike="noStrike">
                          <a:latin typeface="+mj-lt"/>
                        </a:rPr>
                        <a:t>0.11</a:t>
                      </a:r>
                    </a:p>
                  </a:txBody>
                  <a:tcPr marL="9525" marR="9525" marT="9525" marB="0" anchor="ctr"/>
                </a:tc>
              </a:tr>
              <a:tr h="381000">
                <a:tc>
                  <a:txBody>
                    <a:bodyPr/>
                    <a:lstStyle/>
                    <a:p>
                      <a:pPr algn="ctr" fontAlgn="b"/>
                      <a:r>
                        <a:rPr lang="en-US" sz="2000" b="0" i="0" u="none" strike="noStrike" dirty="0">
                          <a:latin typeface="+mj-lt"/>
                        </a:rPr>
                        <a:t>HT III A</a:t>
                      </a:r>
                    </a:p>
                  </a:txBody>
                  <a:tcPr marL="9525" marR="9525" marT="9525" marB="0" anchor="ctr"/>
                </a:tc>
                <a:tc>
                  <a:txBody>
                    <a:bodyPr/>
                    <a:lstStyle/>
                    <a:p>
                      <a:pPr algn="ctr" fontAlgn="b"/>
                      <a:r>
                        <a:rPr lang="en-US" sz="2000" b="0" i="0" u="none" strike="noStrike">
                          <a:latin typeface="+mj-lt"/>
                        </a:rPr>
                        <a:t>0.00</a:t>
                      </a:r>
                    </a:p>
                  </a:txBody>
                  <a:tcPr marL="9525" marR="9525" marT="9525" marB="0" anchor="ctr"/>
                </a:tc>
                <a:tc>
                  <a:txBody>
                    <a:bodyPr/>
                    <a:lstStyle/>
                    <a:p>
                      <a:pPr algn="ctr" fontAlgn="b"/>
                      <a:r>
                        <a:rPr lang="en-US" sz="2000" b="0" i="0" u="none" strike="noStrike">
                          <a:latin typeface="+mj-lt"/>
                        </a:rPr>
                        <a:t>0.00</a:t>
                      </a:r>
                    </a:p>
                  </a:txBody>
                  <a:tcPr marL="9525" marR="9525" marT="9525" marB="0" anchor="ctr"/>
                </a:tc>
                <a:tc>
                  <a:txBody>
                    <a:bodyPr/>
                    <a:lstStyle/>
                    <a:p>
                      <a:pPr algn="ctr" fontAlgn="b"/>
                      <a:r>
                        <a:rPr lang="en-US" sz="2000" b="0" i="0" u="none" strike="noStrike">
                          <a:latin typeface="+mj-lt"/>
                        </a:rPr>
                        <a:t>0.00</a:t>
                      </a:r>
                    </a:p>
                  </a:txBody>
                  <a:tcPr marL="9525" marR="9525" marT="9525" marB="0" anchor="ctr"/>
                </a:tc>
                <a:tc>
                  <a:txBody>
                    <a:bodyPr/>
                    <a:lstStyle/>
                    <a:p>
                      <a:pPr algn="ctr" fontAlgn="b"/>
                      <a:r>
                        <a:rPr lang="en-US" sz="2000" b="0" i="0" u="none" strike="noStrike">
                          <a:latin typeface="+mj-lt"/>
                        </a:rPr>
                        <a:t>0.00</a:t>
                      </a:r>
                    </a:p>
                  </a:txBody>
                  <a:tcPr marL="9525" marR="9525" marT="9525" marB="0" anchor="ctr"/>
                </a:tc>
                <a:tc>
                  <a:txBody>
                    <a:bodyPr/>
                    <a:lstStyle/>
                    <a:p>
                      <a:pPr algn="ctr" fontAlgn="b"/>
                      <a:r>
                        <a:rPr lang="en-US" sz="2000" b="0" i="0" u="none" strike="noStrike" dirty="0">
                          <a:latin typeface="+mj-lt"/>
                        </a:rPr>
                        <a:t>0.00</a:t>
                      </a:r>
                    </a:p>
                  </a:txBody>
                  <a:tcPr marL="9525" marR="9525" marT="9525" marB="0" anchor="ctr"/>
                </a:tc>
                <a:tc>
                  <a:txBody>
                    <a:bodyPr/>
                    <a:lstStyle/>
                    <a:p>
                      <a:pPr algn="ctr" fontAlgn="b"/>
                      <a:r>
                        <a:rPr lang="en-US" sz="2000" b="0" i="0" u="none" strike="noStrike">
                          <a:latin typeface="+mj-lt"/>
                        </a:rPr>
                        <a:t>0.00</a:t>
                      </a:r>
                    </a:p>
                  </a:txBody>
                  <a:tcPr marL="9525" marR="9525" marT="9525" marB="0" anchor="ctr"/>
                </a:tc>
              </a:tr>
              <a:tr h="381000">
                <a:tc>
                  <a:txBody>
                    <a:bodyPr/>
                    <a:lstStyle/>
                    <a:p>
                      <a:pPr algn="ctr" fontAlgn="b"/>
                      <a:r>
                        <a:rPr lang="en-US" sz="2000" b="0" i="0" u="none" strike="noStrike" dirty="0">
                          <a:latin typeface="+mj-lt"/>
                        </a:rPr>
                        <a:t>HT III B</a:t>
                      </a:r>
                    </a:p>
                  </a:txBody>
                  <a:tcPr marL="9525" marR="9525" marT="9525" marB="0" anchor="ctr"/>
                </a:tc>
                <a:tc>
                  <a:txBody>
                    <a:bodyPr/>
                    <a:lstStyle/>
                    <a:p>
                      <a:pPr algn="ctr" fontAlgn="b"/>
                      <a:r>
                        <a:rPr lang="en-US" sz="2000" b="0" i="0" u="none" strike="noStrike" dirty="0">
                          <a:latin typeface="+mj-lt"/>
                        </a:rPr>
                        <a:t>0.00</a:t>
                      </a:r>
                    </a:p>
                  </a:txBody>
                  <a:tcPr marL="9525" marR="9525" marT="9525" marB="0" anchor="ctr"/>
                </a:tc>
                <a:tc>
                  <a:txBody>
                    <a:bodyPr/>
                    <a:lstStyle/>
                    <a:p>
                      <a:pPr algn="ctr" fontAlgn="b"/>
                      <a:r>
                        <a:rPr lang="en-US" sz="2000" b="0" i="0" u="none" strike="noStrike" dirty="0">
                          <a:latin typeface="+mj-lt"/>
                        </a:rPr>
                        <a:t>0.00</a:t>
                      </a:r>
                    </a:p>
                  </a:txBody>
                  <a:tcPr marL="9525" marR="9525" marT="9525" marB="0" anchor="ctr"/>
                </a:tc>
                <a:tc>
                  <a:txBody>
                    <a:bodyPr/>
                    <a:lstStyle/>
                    <a:p>
                      <a:pPr algn="ctr" fontAlgn="b"/>
                      <a:r>
                        <a:rPr lang="en-US" sz="2000" b="0" i="0" u="none" strike="noStrike" dirty="0">
                          <a:latin typeface="+mj-lt"/>
                        </a:rPr>
                        <a:t>0.00</a:t>
                      </a:r>
                    </a:p>
                  </a:txBody>
                  <a:tcPr marL="9525" marR="9525" marT="9525" marB="0" anchor="ctr"/>
                </a:tc>
                <a:tc>
                  <a:txBody>
                    <a:bodyPr/>
                    <a:lstStyle/>
                    <a:p>
                      <a:pPr algn="ctr" fontAlgn="b"/>
                      <a:r>
                        <a:rPr lang="en-US" sz="2000" b="0" i="0" u="none" strike="noStrike" dirty="0">
                          <a:latin typeface="+mj-lt"/>
                        </a:rPr>
                        <a:t>0.00</a:t>
                      </a:r>
                    </a:p>
                  </a:txBody>
                  <a:tcPr marL="9525" marR="9525" marT="9525" marB="0" anchor="ctr"/>
                </a:tc>
                <a:tc>
                  <a:txBody>
                    <a:bodyPr/>
                    <a:lstStyle/>
                    <a:p>
                      <a:pPr algn="ctr" fontAlgn="b"/>
                      <a:r>
                        <a:rPr lang="en-US" sz="2000" b="0" i="0" u="none" strike="noStrike" dirty="0">
                          <a:latin typeface="+mj-lt"/>
                        </a:rPr>
                        <a:t>0.00</a:t>
                      </a:r>
                    </a:p>
                  </a:txBody>
                  <a:tcPr marL="9525" marR="9525" marT="9525" marB="0" anchor="ctr"/>
                </a:tc>
                <a:tc>
                  <a:txBody>
                    <a:bodyPr/>
                    <a:lstStyle/>
                    <a:p>
                      <a:pPr algn="ctr" fontAlgn="b"/>
                      <a:r>
                        <a:rPr lang="en-US" sz="2000" b="0" i="0" u="none" strike="noStrike" dirty="0">
                          <a:latin typeface="+mj-lt"/>
                        </a:rPr>
                        <a:t>0.00</a:t>
                      </a:r>
                    </a:p>
                  </a:txBody>
                  <a:tcPr marL="9525" marR="9525" marT="9525" marB="0" anchor="ctr"/>
                </a:tc>
              </a:tr>
              <a:tr h="289560">
                <a:tc>
                  <a:txBody>
                    <a:bodyPr/>
                    <a:lstStyle/>
                    <a:p>
                      <a:pPr algn="ctr" fontAlgn="b"/>
                      <a:r>
                        <a:rPr lang="en-US" sz="2000" b="0" i="0" u="none" strike="noStrike">
                          <a:latin typeface="+mj-lt"/>
                        </a:rPr>
                        <a:t>HT IV</a:t>
                      </a:r>
                    </a:p>
                  </a:txBody>
                  <a:tcPr marL="9525" marR="9525" marT="9525" marB="0" anchor="ctr"/>
                </a:tc>
                <a:tc>
                  <a:txBody>
                    <a:bodyPr/>
                    <a:lstStyle/>
                    <a:p>
                      <a:pPr algn="ctr" fontAlgn="b"/>
                      <a:r>
                        <a:rPr lang="en-US" sz="2000" b="0" i="0" u="none" strike="noStrike">
                          <a:latin typeface="+mj-lt"/>
                        </a:rPr>
                        <a:t>1.01</a:t>
                      </a:r>
                    </a:p>
                  </a:txBody>
                  <a:tcPr marL="9525" marR="9525" marT="9525" marB="0" anchor="ctr"/>
                </a:tc>
                <a:tc>
                  <a:txBody>
                    <a:bodyPr/>
                    <a:lstStyle/>
                    <a:p>
                      <a:pPr algn="ctr" fontAlgn="b"/>
                      <a:r>
                        <a:rPr lang="en-US" sz="2000" b="0" i="0" u="none" strike="noStrike">
                          <a:latin typeface="+mj-lt"/>
                        </a:rPr>
                        <a:t>-1.18</a:t>
                      </a:r>
                    </a:p>
                  </a:txBody>
                  <a:tcPr marL="9525" marR="9525" marT="9525" marB="0" anchor="ctr"/>
                </a:tc>
                <a:tc>
                  <a:txBody>
                    <a:bodyPr/>
                    <a:lstStyle/>
                    <a:p>
                      <a:pPr algn="ctr" fontAlgn="b"/>
                      <a:r>
                        <a:rPr lang="en-US" sz="2000" b="0" i="0" u="none" strike="noStrike">
                          <a:latin typeface="+mj-lt"/>
                        </a:rPr>
                        <a:t>-0.59</a:t>
                      </a:r>
                    </a:p>
                  </a:txBody>
                  <a:tcPr marL="9525" marR="9525" marT="9525" marB="0" anchor="ctr"/>
                </a:tc>
                <a:tc>
                  <a:txBody>
                    <a:bodyPr/>
                    <a:lstStyle/>
                    <a:p>
                      <a:pPr algn="ctr" fontAlgn="b"/>
                      <a:r>
                        <a:rPr lang="en-US" sz="2000" b="0" i="0" u="none" strike="noStrike">
                          <a:latin typeface="+mj-lt"/>
                        </a:rPr>
                        <a:t>0.59</a:t>
                      </a:r>
                    </a:p>
                  </a:txBody>
                  <a:tcPr marL="9525" marR="9525" marT="9525" marB="0" anchor="ctr"/>
                </a:tc>
                <a:tc>
                  <a:txBody>
                    <a:bodyPr/>
                    <a:lstStyle/>
                    <a:p>
                      <a:pPr algn="ctr" fontAlgn="b"/>
                      <a:r>
                        <a:rPr lang="en-US" sz="2000" b="0" i="0" u="none" strike="noStrike">
                          <a:latin typeface="+mj-lt"/>
                        </a:rPr>
                        <a:t>0.42</a:t>
                      </a:r>
                    </a:p>
                  </a:txBody>
                  <a:tcPr marL="9525" marR="9525" marT="9525" marB="0" anchor="ctr"/>
                </a:tc>
                <a:tc>
                  <a:txBody>
                    <a:bodyPr/>
                    <a:lstStyle/>
                    <a:p>
                      <a:pPr algn="ctr" fontAlgn="b"/>
                      <a:r>
                        <a:rPr lang="en-US" sz="2000" b="0" i="0" u="none" strike="noStrike" dirty="0">
                          <a:latin typeface="+mj-lt"/>
                        </a:rPr>
                        <a:t>-0.17</a:t>
                      </a:r>
                    </a:p>
                  </a:txBody>
                  <a:tcPr marL="9525" marR="9525" marT="9525" marB="0" anchor="ctr"/>
                </a:tc>
              </a:tr>
              <a:tr h="350520">
                <a:tc>
                  <a:txBody>
                    <a:bodyPr/>
                    <a:lstStyle/>
                    <a:p>
                      <a:pPr algn="ctr" fontAlgn="b"/>
                      <a:r>
                        <a:rPr lang="en-US" sz="2000" b="0" i="0" u="none" strike="noStrike" dirty="0">
                          <a:latin typeface="+mj-lt"/>
                        </a:rPr>
                        <a:t>HT V</a:t>
                      </a:r>
                    </a:p>
                  </a:txBody>
                  <a:tcPr marL="9525" marR="9525" marT="9525" marB="0" anchor="ctr"/>
                </a:tc>
                <a:tc>
                  <a:txBody>
                    <a:bodyPr/>
                    <a:lstStyle/>
                    <a:p>
                      <a:pPr algn="ctr" fontAlgn="b"/>
                      <a:r>
                        <a:rPr lang="en-US" sz="2000" b="0" i="0" u="none" strike="noStrike" dirty="0">
                          <a:latin typeface="+mj-lt"/>
                        </a:rPr>
                        <a:t>0.00</a:t>
                      </a:r>
                    </a:p>
                  </a:txBody>
                  <a:tcPr marL="9525" marR="9525" marT="9525" marB="0" anchor="ctr"/>
                </a:tc>
                <a:tc>
                  <a:txBody>
                    <a:bodyPr/>
                    <a:lstStyle/>
                    <a:p>
                      <a:pPr algn="ctr" fontAlgn="b"/>
                      <a:r>
                        <a:rPr lang="en-US" sz="2000" b="0" i="0" u="none" strike="noStrike" dirty="0">
                          <a:latin typeface="+mj-lt"/>
                        </a:rPr>
                        <a:t>-0.02</a:t>
                      </a:r>
                    </a:p>
                  </a:txBody>
                  <a:tcPr marL="9525" marR="9525" marT="9525" marB="0" anchor="ctr"/>
                </a:tc>
                <a:tc>
                  <a:txBody>
                    <a:bodyPr/>
                    <a:lstStyle/>
                    <a:p>
                      <a:pPr algn="ctr" fontAlgn="b"/>
                      <a:r>
                        <a:rPr lang="en-US" sz="2000" b="0" i="0" u="none" strike="noStrike" dirty="0">
                          <a:latin typeface="+mj-lt"/>
                        </a:rPr>
                        <a:t>-0.01</a:t>
                      </a:r>
                    </a:p>
                  </a:txBody>
                  <a:tcPr marL="9525" marR="9525" marT="9525" marB="0" anchor="ctr"/>
                </a:tc>
                <a:tc>
                  <a:txBody>
                    <a:bodyPr/>
                    <a:lstStyle/>
                    <a:p>
                      <a:pPr algn="ctr" fontAlgn="b"/>
                      <a:r>
                        <a:rPr lang="en-US" sz="2000" b="0" i="0" u="none" strike="noStrike" dirty="0">
                          <a:latin typeface="+mj-lt"/>
                        </a:rPr>
                        <a:t>0.01</a:t>
                      </a:r>
                    </a:p>
                  </a:txBody>
                  <a:tcPr marL="9525" marR="9525" marT="9525" marB="0" anchor="ctr"/>
                </a:tc>
                <a:tc>
                  <a:txBody>
                    <a:bodyPr/>
                    <a:lstStyle/>
                    <a:p>
                      <a:pPr algn="ctr" fontAlgn="b"/>
                      <a:r>
                        <a:rPr lang="en-US" sz="2000" b="0" i="0" u="none" strike="noStrike" dirty="0">
                          <a:latin typeface="+mj-lt"/>
                        </a:rPr>
                        <a:t>-0.01</a:t>
                      </a:r>
                    </a:p>
                  </a:txBody>
                  <a:tcPr marL="9525" marR="9525" marT="9525" marB="0" anchor="ctr"/>
                </a:tc>
                <a:tc>
                  <a:txBody>
                    <a:bodyPr/>
                    <a:lstStyle/>
                    <a:p>
                      <a:pPr algn="ctr" fontAlgn="b"/>
                      <a:r>
                        <a:rPr lang="en-US" sz="2000" b="0" i="0" u="none" strike="noStrike" dirty="0">
                          <a:latin typeface="+mj-lt"/>
                        </a:rPr>
                        <a:t>-0.02</a:t>
                      </a:r>
                    </a:p>
                  </a:txBody>
                  <a:tcPr marL="9525" marR="9525" marT="9525" marB="0" anchor="ctr"/>
                </a:tc>
              </a:tr>
              <a:tr h="335280">
                <a:tc>
                  <a:txBody>
                    <a:bodyPr/>
                    <a:lstStyle/>
                    <a:p>
                      <a:pPr algn="ctr" fontAlgn="b"/>
                      <a:r>
                        <a:rPr lang="en-US" sz="2000" b="0" i="0" u="none" strike="noStrike" dirty="0" smtClean="0">
                          <a:latin typeface="+mj-lt"/>
                        </a:rPr>
                        <a:t>Total</a:t>
                      </a:r>
                      <a:endParaRPr lang="en-US" sz="2000" b="0" i="0" u="none" strike="noStrike" dirty="0">
                        <a:latin typeface="+mj-lt"/>
                      </a:endParaRPr>
                    </a:p>
                  </a:txBody>
                  <a:tcPr marL="9525" marR="9525" marT="9525" marB="0" anchor="ctr"/>
                </a:tc>
                <a:tc>
                  <a:txBody>
                    <a:bodyPr/>
                    <a:lstStyle/>
                    <a:p>
                      <a:pPr algn="ctr" fontAlgn="b"/>
                      <a:r>
                        <a:rPr lang="en-US" sz="2000" b="0" i="0" u="none" strike="noStrike" dirty="0">
                          <a:latin typeface="+mj-lt"/>
                        </a:rPr>
                        <a:t>6.99</a:t>
                      </a:r>
                    </a:p>
                  </a:txBody>
                  <a:tcPr marL="9525" marR="9525" marT="9525" marB="0" anchor="ctr"/>
                </a:tc>
                <a:tc>
                  <a:txBody>
                    <a:bodyPr/>
                    <a:lstStyle/>
                    <a:p>
                      <a:pPr algn="ctr" fontAlgn="b"/>
                      <a:r>
                        <a:rPr lang="en-US" sz="2000" b="0" i="0" u="none" strike="noStrike" dirty="0">
                          <a:latin typeface="+mj-lt"/>
                        </a:rPr>
                        <a:t>-5.20</a:t>
                      </a:r>
                    </a:p>
                  </a:txBody>
                  <a:tcPr marL="9525" marR="9525" marT="9525" marB="0" anchor="ctr"/>
                </a:tc>
                <a:tc>
                  <a:txBody>
                    <a:bodyPr/>
                    <a:lstStyle/>
                    <a:p>
                      <a:pPr algn="ctr" fontAlgn="b"/>
                      <a:r>
                        <a:rPr lang="en-US" sz="2000" b="0" i="0" u="none" strike="noStrike" dirty="0">
                          <a:latin typeface="+mj-lt"/>
                        </a:rPr>
                        <a:t>-2.60</a:t>
                      </a:r>
                    </a:p>
                  </a:txBody>
                  <a:tcPr marL="9525" marR="9525" marT="9525" marB="0" anchor="ctr"/>
                </a:tc>
                <a:tc>
                  <a:txBody>
                    <a:bodyPr/>
                    <a:lstStyle/>
                    <a:p>
                      <a:pPr algn="ctr" fontAlgn="b"/>
                      <a:r>
                        <a:rPr lang="en-US" sz="2000" b="0" i="0" u="none" strike="noStrike" dirty="0">
                          <a:latin typeface="+mj-lt"/>
                        </a:rPr>
                        <a:t>2.60</a:t>
                      </a:r>
                    </a:p>
                  </a:txBody>
                  <a:tcPr marL="9525" marR="9525" marT="9525" marB="0" anchor="ctr"/>
                </a:tc>
                <a:tc>
                  <a:txBody>
                    <a:bodyPr/>
                    <a:lstStyle/>
                    <a:p>
                      <a:pPr algn="ctr" fontAlgn="b"/>
                      <a:r>
                        <a:rPr lang="en-US" sz="2000" b="0" i="0" u="none" strike="noStrike" dirty="0">
                          <a:latin typeface="+mj-lt"/>
                        </a:rPr>
                        <a:t>4.39</a:t>
                      </a:r>
                    </a:p>
                  </a:txBody>
                  <a:tcPr marL="9525" marR="9525" marT="9525" marB="0" anchor="ctr"/>
                </a:tc>
                <a:tc>
                  <a:txBody>
                    <a:bodyPr/>
                    <a:lstStyle/>
                    <a:p>
                      <a:pPr algn="ctr" fontAlgn="b"/>
                      <a:r>
                        <a:rPr lang="en-US" sz="2000" b="0" i="0" u="none" strike="noStrike" dirty="0">
                          <a:latin typeface="+mj-lt"/>
                        </a:rPr>
                        <a:t>1.79</a:t>
                      </a:r>
                    </a:p>
                  </a:txBody>
                  <a:tcPr marL="9525" marR="9525" marT="9525" marB="0" anchor="ct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627017" y="574767"/>
          <a:ext cx="10726783" cy="5892593"/>
        </p:xfrm>
        <a:graphic>
          <a:graphicData uri="http://schemas.openxmlformats.org/drawingml/2006/table">
            <a:tbl>
              <a:tblPr firstRow="1" bandRow="1">
                <a:tableStyleId>{5C22544A-7EE6-4342-B048-85BDC9FD1C3A}</a:tableStyleId>
              </a:tblPr>
              <a:tblGrid>
                <a:gridCol w="1445784"/>
                <a:gridCol w="1834435"/>
                <a:gridCol w="2425186"/>
                <a:gridCol w="1585698"/>
                <a:gridCol w="3435680"/>
              </a:tblGrid>
              <a:tr h="431353">
                <a:tc rowSpan="2">
                  <a:txBody>
                    <a:bodyPr/>
                    <a:lstStyle/>
                    <a:p>
                      <a:pPr marL="0" marR="8890" algn="ctr">
                        <a:spcBef>
                          <a:spcPts val="0"/>
                        </a:spcBef>
                        <a:spcAft>
                          <a:spcPts val="0"/>
                        </a:spcAft>
                      </a:pPr>
                      <a:r>
                        <a:rPr lang="en-US" sz="1400" b="1" dirty="0">
                          <a:latin typeface="+mj-lt"/>
                        </a:rPr>
                        <a:t>      State</a:t>
                      </a:r>
                      <a:endParaRPr lang="en-US" sz="1400" b="1" dirty="0">
                        <a:latin typeface="+mj-lt"/>
                        <a:ea typeface="Times New Roman"/>
                      </a:endParaRPr>
                    </a:p>
                  </a:txBody>
                  <a:tcPr marL="68580" marR="68580" marT="0" marB="0"/>
                </a:tc>
                <a:tc gridSpan="2">
                  <a:txBody>
                    <a:bodyPr/>
                    <a:lstStyle/>
                    <a:p>
                      <a:pPr marL="0" marR="8890" algn="ctr">
                        <a:spcBef>
                          <a:spcPts val="0"/>
                        </a:spcBef>
                        <a:spcAft>
                          <a:spcPts val="0"/>
                        </a:spcAft>
                      </a:pPr>
                      <a:r>
                        <a:rPr lang="en-US" sz="1600" b="1" dirty="0">
                          <a:latin typeface="+mj-lt"/>
                        </a:rPr>
                        <a:t>Incentive</a:t>
                      </a:r>
                      <a:endParaRPr lang="en-US" sz="1600" b="1" dirty="0">
                        <a:latin typeface="+mj-lt"/>
                        <a:ea typeface="Times New Roman"/>
                      </a:endParaRPr>
                    </a:p>
                  </a:txBody>
                  <a:tcPr marL="68580" marR="68580" marT="0" marB="0"/>
                </a:tc>
                <a:tc hMerge="1">
                  <a:txBody>
                    <a:bodyPr/>
                    <a:lstStyle/>
                    <a:p>
                      <a:endParaRPr lang="en-US"/>
                    </a:p>
                  </a:txBody>
                  <a:tcPr/>
                </a:tc>
                <a:tc gridSpan="2">
                  <a:txBody>
                    <a:bodyPr/>
                    <a:lstStyle/>
                    <a:p>
                      <a:pPr marL="0" marR="8890" algn="ctr">
                        <a:spcBef>
                          <a:spcPts val="0"/>
                        </a:spcBef>
                        <a:spcAft>
                          <a:spcPts val="0"/>
                        </a:spcAft>
                      </a:pPr>
                      <a:r>
                        <a:rPr lang="en-US" sz="1600" b="1">
                          <a:latin typeface="+mj-lt"/>
                        </a:rPr>
                        <a:t>Penalty</a:t>
                      </a:r>
                      <a:endParaRPr lang="en-US" sz="1600" b="1">
                        <a:latin typeface="+mj-lt"/>
                        <a:ea typeface="Times New Roman"/>
                      </a:endParaRPr>
                    </a:p>
                  </a:txBody>
                  <a:tcPr marL="68580" marR="68580" marT="0" marB="0"/>
                </a:tc>
                <a:tc hMerge="1">
                  <a:txBody>
                    <a:bodyPr/>
                    <a:lstStyle/>
                    <a:p>
                      <a:endParaRPr lang="en-US"/>
                    </a:p>
                  </a:txBody>
                  <a:tcPr/>
                </a:tc>
              </a:tr>
              <a:tr h="431353">
                <a:tc vMerge="1">
                  <a:txBody>
                    <a:bodyPr/>
                    <a:lstStyle/>
                    <a:p>
                      <a:endParaRPr lang="en-US"/>
                    </a:p>
                  </a:txBody>
                  <a:tcPr/>
                </a:tc>
                <a:tc>
                  <a:txBody>
                    <a:bodyPr/>
                    <a:lstStyle/>
                    <a:p>
                      <a:pPr marL="0" marR="8890" algn="ctr">
                        <a:spcBef>
                          <a:spcPts val="0"/>
                        </a:spcBef>
                        <a:spcAft>
                          <a:spcPts val="0"/>
                        </a:spcAft>
                      </a:pPr>
                      <a:r>
                        <a:rPr lang="en-US" sz="1600" b="1" dirty="0">
                          <a:latin typeface="+mj-lt"/>
                        </a:rPr>
                        <a:t>Pf value</a:t>
                      </a:r>
                      <a:endParaRPr lang="en-US" sz="1600" b="1" dirty="0">
                        <a:latin typeface="+mj-lt"/>
                        <a:ea typeface="Times New Roman"/>
                      </a:endParaRPr>
                    </a:p>
                  </a:txBody>
                  <a:tcPr marL="68580" marR="68580" marT="0" marB="0"/>
                </a:tc>
                <a:tc>
                  <a:txBody>
                    <a:bodyPr/>
                    <a:lstStyle/>
                    <a:p>
                      <a:pPr marL="0" marR="8890" algn="ctr">
                        <a:spcBef>
                          <a:spcPts val="0"/>
                        </a:spcBef>
                        <a:spcAft>
                          <a:spcPts val="0"/>
                        </a:spcAft>
                      </a:pPr>
                      <a:r>
                        <a:rPr lang="en-US" sz="1600" b="1" dirty="0">
                          <a:latin typeface="+mj-lt"/>
                        </a:rPr>
                        <a:t>Rate </a:t>
                      </a:r>
                      <a:endParaRPr lang="en-US" sz="1600" b="1" dirty="0">
                        <a:latin typeface="+mj-lt"/>
                        <a:ea typeface="Times New Roman"/>
                      </a:endParaRPr>
                    </a:p>
                  </a:txBody>
                  <a:tcPr marL="68580" marR="68580" marT="0" marB="0"/>
                </a:tc>
                <a:tc>
                  <a:txBody>
                    <a:bodyPr/>
                    <a:lstStyle/>
                    <a:p>
                      <a:pPr marL="0" marR="8890" algn="ctr">
                        <a:spcBef>
                          <a:spcPts val="0"/>
                        </a:spcBef>
                        <a:spcAft>
                          <a:spcPts val="0"/>
                        </a:spcAft>
                      </a:pPr>
                      <a:r>
                        <a:rPr lang="en-US" sz="1600" b="1" dirty="0">
                          <a:latin typeface="+mj-lt"/>
                        </a:rPr>
                        <a:t>Pf value</a:t>
                      </a:r>
                      <a:endParaRPr lang="en-US" sz="1600" b="1" dirty="0">
                        <a:latin typeface="+mj-lt"/>
                        <a:ea typeface="Times New Roman"/>
                      </a:endParaRPr>
                    </a:p>
                  </a:txBody>
                  <a:tcPr marL="68580" marR="68580" marT="0" marB="0"/>
                </a:tc>
                <a:tc>
                  <a:txBody>
                    <a:bodyPr/>
                    <a:lstStyle/>
                    <a:p>
                      <a:pPr marL="0" marR="8890" algn="ctr">
                        <a:spcBef>
                          <a:spcPts val="0"/>
                        </a:spcBef>
                        <a:spcAft>
                          <a:spcPts val="0"/>
                        </a:spcAft>
                      </a:pPr>
                      <a:r>
                        <a:rPr lang="en-US" sz="1600" b="1" dirty="0">
                          <a:latin typeface="+mj-lt"/>
                        </a:rPr>
                        <a:t>Rate</a:t>
                      </a:r>
                      <a:endParaRPr lang="en-US" sz="1600" b="1" dirty="0">
                        <a:latin typeface="+mj-lt"/>
                        <a:ea typeface="Times New Roman"/>
                      </a:endParaRPr>
                    </a:p>
                  </a:txBody>
                  <a:tcPr marL="68580" marR="68580" marT="0" marB="0"/>
                </a:tc>
              </a:tr>
              <a:tr h="431353">
                <a:tc rowSpan="2">
                  <a:txBody>
                    <a:bodyPr/>
                    <a:lstStyle/>
                    <a:p>
                      <a:pPr marL="0" marR="8890" algn="ctr">
                        <a:spcBef>
                          <a:spcPts val="0"/>
                        </a:spcBef>
                        <a:spcAft>
                          <a:spcPts val="0"/>
                        </a:spcAft>
                      </a:pPr>
                      <a:endParaRPr lang="en-US" sz="1400" b="1" dirty="0">
                        <a:latin typeface="+mj-lt"/>
                      </a:endParaRPr>
                    </a:p>
                    <a:p>
                      <a:pPr marL="0" marR="8890" algn="ctr">
                        <a:spcBef>
                          <a:spcPts val="0"/>
                        </a:spcBef>
                        <a:spcAft>
                          <a:spcPts val="0"/>
                        </a:spcAft>
                      </a:pPr>
                      <a:r>
                        <a:rPr lang="en-US" sz="1400" b="1" dirty="0">
                          <a:latin typeface="+mj-lt"/>
                        </a:rPr>
                        <a:t>Manipur</a:t>
                      </a:r>
                      <a:endParaRPr lang="en-US" sz="1400" b="1" dirty="0">
                        <a:latin typeface="+mj-lt"/>
                        <a:ea typeface="Times New Roman"/>
                      </a:endParaRPr>
                    </a:p>
                  </a:txBody>
                  <a:tcPr marL="68580" marR="68580" marT="0" marB="0" anchor="ctr"/>
                </a:tc>
                <a:tc rowSpan="2">
                  <a:txBody>
                    <a:bodyPr/>
                    <a:lstStyle/>
                    <a:p>
                      <a:pPr marL="0" marR="8890" algn="ctr">
                        <a:spcBef>
                          <a:spcPts val="0"/>
                        </a:spcBef>
                        <a:spcAft>
                          <a:spcPts val="0"/>
                        </a:spcAft>
                      </a:pPr>
                      <a:endParaRPr lang="en-US" sz="1400" b="1" dirty="0">
                        <a:latin typeface="+mj-lt"/>
                      </a:endParaRPr>
                    </a:p>
                    <a:p>
                      <a:pPr marL="0" marR="8890" algn="ctr">
                        <a:spcBef>
                          <a:spcPts val="0"/>
                        </a:spcBef>
                        <a:spcAft>
                          <a:spcPts val="0"/>
                        </a:spcAft>
                      </a:pPr>
                      <a:r>
                        <a:rPr lang="en-US" sz="1400" b="1" dirty="0">
                          <a:latin typeface="+mj-lt"/>
                        </a:rPr>
                        <a:t>above 0.95</a:t>
                      </a:r>
                      <a:endParaRPr lang="en-US" sz="1400" b="1" dirty="0">
                        <a:latin typeface="+mj-lt"/>
                        <a:ea typeface="Times New Roman"/>
                      </a:endParaRPr>
                    </a:p>
                  </a:txBody>
                  <a:tcPr marL="68580" marR="68580" marT="0" marB="0" anchor="ctr"/>
                </a:tc>
                <a:tc rowSpan="2">
                  <a:txBody>
                    <a:bodyPr/>
                    <a:lstStyle/>
                    <a:p>
                      <a:pPr marL="0" marR="8890" algn="ctr">
                        <a:spcBef>
                          <a:spcPts val="0"/>
                        </a:spcBef>
                        <a:spcAft>
                          <a:spcPts val="0"/>
                        </a:spcAft>
                      </a:pPr>
                      <a:endParaRPr lang="en-US" sz="1400" b="1" dirty="0">
                        <a:latin typeface="+mj-lt"/>
                      </a:endParaRPr>
                    </a:p>
                    <a:p>
                      <a:pPr marL="0" marR="8890" algn="ctr">
                        <a:spcBef>
                          <a:spcPts val="0"/>
                        </a:spcBef>
                        <a:spcAft>
                          <a:spcPts val="0"/>
                        </a:spcAft>
                      </a:pPr>
                      <a:r>
                        <a:rPr lang="en-US" sz="1400" b="1" dirty="0">
                          <a:latin typeface="+mj-lt"/>
                        </a:rPr>
                        <a:t>1% of Energy charges for every 0.01 increase</a:t>
                      </a:r>
                      <a:endParaRPr lang="en-US" sz="1400" b="1" dirty="0">
                        <a:latin typeface="+mj-lt"/>
                        <a:ea typeface="Times New Roman"/>
                      </a:endParaRPr>
                    </a:p>
                  </a:txBody>
                  <a:tcPr marL="68580" marR="68580" marT="0" marB="0" anchor="ctr"/>
                </a:tc>
                <a:tc>
                  <a:txBody>
                    <a:bodyPr/>
                    <a:lstStyle/>
                    <a:p>
                      <a:pPr marL="0" marR="8890" algn="ctr">
                        <a:spcBef>
                          <a:spcPts val="0"/>
                        </a:spcBef>
                        <a:spcAft>
                          <a:spcPts val="0"/>
                        </a:spcAft>
                      </a:pPr>
                      <a:r>
                        <a:rPr lang="en-US" sz="1400" b="1">
                          <a:latin typeface="+mj-lt"/>
                        </a:rPr>
                        <a:t>0.9 to 0.85 </a:t>
                      </a:r>
                      <a:endParaRPr lang="en-US" sz="1400" b="1">
                        <a:latin typeface="+mj-lt"/>
                        <a:ea typeface="Times New Roman"/>
                      </a:endParaRPr>
                    </a:p>
                  </a:txBody>
                  <a:tcPr marL="68580" marR="68580" marT="0" marB="0" anchor="ctr"/>
                </a:tc>
                <a:tc>
                  <a:txBody>
                    <a:bodyPr/>
                    <a:lstStyle/>
                    <a:p>
                      <a:pPr marL="0" marR="8890" algn="ctr">
                        <a:spcBef>
                          <a:spcPts val="0"/>
                        </a:spcBef>
                        <a:spcAft>
                          <a:spcPts val="0"/>
                        </a:spcAft>
                      </a:pPr>
                      <a:r>
                        <a:rPr lang="en-US" sz="1400" b="1">
                          <a:latin typeface="+mj-lt"/>
                        </a:rPr>
                        <a:t>1% of Energy charges (EC) for every 0.01 decrease from 0.9</a:t>
                      </a:r>
                      <a:endParaRPr lang="en-US" sz="1400" b="1">
                        <a:latin typeface="+mj-lt"/>
                        <a:ea typeface="Times New Roman"/>
                      </a:endParaRPr>
                    </a:p>
                  </a:txBody>
                  <a:tcPr marL="68580" marR="68580" marT="0" marB="0" anchor="ctr"/>
                </a:tc>
              </a:tr>
              <a:tr h="38618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8890" algn="ctr">
                        <a:spcBef>
                          <a:spcPts val="0"/>
                        </a:spcBef>
                        <a:spcAft>
                          <a:spcPts val="0"/>
                        </a:spcAft>
                      </a:pPr>
                      <a:r>
                        <a:rPr lang="en-US" sz="1400" b="1">
                          <a:latin typeface="+mj-lt"/>
                        </a:rPr>
                        <a:t>below 0.85</a:t>
                      </a:r>
                      <a:endParaRPr lang="en-US" sz="1400" b="1">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rPr>
                        <a:t>2% of Energy Charges for every 0.01 decrease from 0.9</a:t>
                      </a:r>
                      <a:endParaRPr lang="en-US" sz="1400" b="1" dirty="0">
                        <a:latin typeface="+mj-lt"/>
                        <a:ea typeface="Times New Roman"/>
                      </a:endParaRPr>
                    </a:p>
                  </a:txBody>
                  <a:tcPr marL="68580" marR="68580" marT="0" marB="0" anchor="ctr"/>
                </a:tc>
              </a:tr>
              <a:tr h="431353">
                <a:tc rowSpan="3">
                  <a:txBody>
                    <a:bodyPr/>
                    <a:lstStyle/>
                    <a:p>
                      <a:pPr marL="0" marR="8890" algn="ctr">
                        <a:spcBef>
                          <a:spcPts val="0"/>
                        </a:spcBef>
                        <a:spcAft>
                          <a:spcPts val="0"/>
                        </a:spcAft>
                      </a:pPr>
                      <a:endParaRPr lang="en-US" sz="1400" b="1" dirty="0">
                        <a:latin typeface="+mj-lt"/>
                      </a:endParaRPr>
                    </a:p>
                    <a:p>
                      <a:pPr marL="0" marR="8890" algn="ctr">
                        <a:spcBef>
                          <a:spcPts val="0"/>
                        </a:spcBef>
                        <a:spcAft>
                          <a:spcPts val="0"/>
                        </a:spcAft>
                      </a:pPr>
                      <a:r>
                        <a:rPr lang="en-US" sz="1400" b="1" dirty="0">
                          <a:latin typeface="+mj-lt"/>
                        </a:rPr>
                        <a:t>Tamil Nadu</a:t>
                      </a:r>
                      <a:endParaRPr lang="en-US" sz="1400" b="1" dirty="0">
                        <a:latin typeface="+mj-lt"/>
                        <a:ea typeface="Times New Roman"/>
                      </a:endParaRPr>
                    </a:p>
                  </a:txBody>
                  <a:tcPr marL="68580" marR="68580" marT="0" marB="0" anchor="ctr"/>
                </a:tc>
                <a:tc rowSpan="3" gridSpan="2">
                  <a:txBody>
                    <a:bodyPr/>
                    <a:lstStyle/>
                    <a:p>
                      <a:pPr marL="0" marR="8890" algn="ctr">
                        <a:spcBef>
                          <a:spcPts val="0"/>
                        </a:spcBef>
                        <a:spcAft>
                          <a:spcPts val="0"/>
                        </a:spcAft>
                      </a:pPr>
                      <a:endParaRPr lang="en-US" sz="1400" b="1" dirty="0">
                        <a:latin typeface="+mj-lt"/>
                      </a:endParaRPr>
                    </a:p>
                    <a:p>
                      <a:pPr marL="0" marR="8890" algn="ctr">
                        <a:spcBef>
                          <a:spcPts val="0"/>
                        </a:spcBef>
                        <a:spcAft>
                          <a:spcPts val="0"/>
                        </a:spcAft>
                      </a:pPr>
                      <a:r>
                        <a:rPr lang="en-US" sz="1400" b="1" dirty="0">
                          <a:latin typeface="+mj-lt"/>
                        </a:rPr>
                        <a:t>No Incentive</a:t>
                      </a:r>
                      <a:endParaRPr lang="en-US" sz="1400" b="1" dirty="0">
                        <a:latin typeface="+mj-lt"/>
                        <a:ea typeface="Times New Roman"/>
                      </a:endParaRPr>
                    </a:p>
                  </a:txBody>
                  <a:tcPr marL="68580" marR="68580" marT="0" marB="0" anchor="ctr"/>
                </a:tc>
                <a:tc rowSpan="3" hMerge="1">
                  <a:txBody>
                    <a:bodyPr/>
                    <a:lstStyle/>
                    <a:p>
                      <a:pPr algn="ctr"/>
                      <a:endParaRPr lang="en-US" sz="1400" b="1" dirty="0">
                        <a:latin typeface="+mj-lt"/>
                      </a:endParaRPr>
                    </a:p>
                  </a:txBody>
                  <a:tcPr marL="68580" marR="68580" marT="0" marB="0" anchor="ctr"/>
                </a:tc>
                <a:tc>
                  <a:txBody>
                    <a:bodyPr/>
                    <a:lstStyle/>
                    <a:p>
                      <a:pPr marL="0" marR="8890" algn="ctr">
                        <a:spcBef>
                          <a:spcPts val="0"/>
                        </a:spcBef>
                        <a:spcAft>
                          <a:spcPts val="0"/>
                        </a:spcAft>
                      </a:pPr>
                      <a:r>
                        <a:rPr lang="en-US" sz="1400" b="1" dirty="0">
                          <a:latin typeface="+mj-lt"/>
                        </a:rPr>
                        <a:t>0.9 to 0.85 </a:t>
                      </a:r>
                      <a:endParaRPr lang="en-US" sz="1400" b="1" dirty="0">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rPr>
                        <a:t>1% of EC for every 0.01 decrease from 0.9</a:t>
                      </a:r>
                      <a:endParaRPr lang="en-US" sz="1400" b="1" dirty="0">
                        <a:latin typeface="+mj-lt"/>
                        <a:ea typeface="Times New Roman"/>
                      </a:endParaRPr>
                    </a:p>
                  </a:txBody>
                  <a:tcPr marL="68580" marR="68580" marT="0" marB="0" anchor="ctr"/>
                </a:tc>
              </a:tr>
              <a:tr h="431353">
                <a:tc vMerge="1">
                  <a:txBody>
                    <a:bodyPr/>
                    <a:lstStyle/>
                    <a:p>
                      <a:endParaRPr lang="en-US"/>
                    </a:p>
                  </a:txBody>
                  <a:tcPr/>
                </a:tc>
                <a:tc gridSpan="2" vMerge="1">
                  <a:txBody>
                    <a:bodyPr/>
                    <a:lstStyle/>
                    <a:p>
                      <a:endParaRPr lang="en-US"/>
                    </a:p>
                  </a:txBody>
                  <a:tcPr/>
                </a:tc>
                <a:tc hMerge="1" vMerge="1">
                  <a:txBody>
                    <a:bodyPr/>
                    <a:lstStyle/>
                    <a:p>
                      <a:pPr algn="ctr"/>
                      <a:endParaRPr lang="en-US" sz="1400" b="1" dirty="0">
                        <a:latin typeface="+mj-lt"/>
                      </a:endParaRPr>
                    </a:p>
                  </a:txBody>
                  <a:tcPr marL="68580" marR="68580" marT="0" marB="0" anchor="ctr"/>
                </a:tc>
                <a:tc>
                  <a:txBody>
                    <a:bodyPr/>
                    <a:lstStyle/>
                    <a:p>
                      <a:pPr marL="0" marR="8890" algn="ctr">
                        <a:spcBef>
                          <a:spcPts val="0"/>
                        </a:spcBef>
                        <a:spcAft>
                          <a:spcPts val="0"/>
                        </a:spcAft>
                      </a:pPr>
                      <a:r>
                        <a:rPr lang="en-US" sz="1400" b="1" dirty="0">
                          <a:latin typeface="+mj-lt"/>
                        </a:rPr>
                        <a:t>0.85 to 0.75 </a:t>
                      </a:r>
                      <a:endParaRPr lang="en-US" sz="1400" b="1" dirty="0">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rPr>
                        <a:t>1.5% of EC for every 0.01 decrease from 0.9</a:t>
                      </a:r>
                      <a:endParaRPr lang="en-US" sz="1400" b="1" dirty="0">
                        <a:latin typeface="+mj-lt"/>
                        <a:ea typeface="Times New Roman"/>
                      </a:endParaRPr>
                    </a:p>
                  </a:txBody>
                  <a:tcPr marL="68580" marR="68580" marT="0" marB="0" anchor="ctr"/>
                </a:tc>
              </a:tr>
              <a:tr h="289637">
                <a:tc vMerge="1">
                  <a:txBody>
                    <a:bodyPr/>
                    <a:lstStyle/>
                    <a:p>
                      <a:endParaRPr lang="en-US"/>
                    </a:p>
                  </a:txBody>
                  <a:tcPr/>
                </a:tc>
                <a:tc gridSpan="2" vMerge="1">
                  <a:txBody>
                    <a:bodyPr/>
                    <a:lstStyle/>
                    <a:p>
                      <a:endParaRPr lang="en-US"/>
                    </a:p>
                  </a:txBody>
                  <a:tcPr/>
                </a:tc>
                <a:tc hMerge="1" vMerge="1">
                  <a:txBody>
                    <a:bodyPr/>
                    <a:lstStyle/>
                    <a:p>
                      <a:pPr algn="ctr"/>
                      <a:endParaRPr lang="en-US" sz="1400" b="1" dirty="0">
                        <a:latin typeface="+mj-lt"/>
                      </a:endParaRPr>
                    </a:p>
                  </a:txBody>
                  <a:tcPr marL="68580" marR="68580" marT="0" marB="0" anchor="ctr"/>
                </a:tc>
                <a:tc>
                  <a:txBody>
                    <a:bodyPr/>
                    <a:lstStyle/>
                    <a:p>
                      <a:pPr marL="0" marR="8890" algn="ctr">
                        <a:spcBef>
                          <a:spcPts val="0"/>
                        </a:spcBef>
                        <a:spcAft>
                          <a:spcPts val="0"/>
                        </a:spcAft>
                      </a:pPr>
                      <a:r>
                        <a:rPr lang="en-US" sz="1400" b="1" dirty="0">
                          <a:latin typeface="+mj-lt"/>
                        </a:rPr>
                        <a:t>Below 0.75</a:t>
                      </a:r>
                      <a:endParaRPr lang="en-US" sz="1400" b="1" dirty="0">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rPr>
                        <a:t>2% of EC for every 0.01 decrease from 0.9</a:t>
                      </a:r>
                      <a:endParaRPr lang="en-US" sz="1400" b="1" dirty="0">
                        <a:latin typeface="+mj-lt"/>
                        <a:ea typeface="Times New Roman"/>
                      </a:endParaRPr>
                    </a:p>
                  </a:txBody>
                  <a:tcPr marL="68580" marR="68580" marT="0" marB="0" anchor="ctr"/>
                </a:tc>
              </a:tr>
              <a:tr h="431353">
                <a:tc rowSpan="2">
                  <a:txBody>
                    <a:bodyPr/>
                    <a:lstStyle/>
                    <a:p>
                      <a:pPr marL="0" marR="8890" algn="ctr">
                        <a:spcBef>
                          <a:spcPts val="0"/>
                        </a:spcBef>
                        <a:spcAft>
                          <a:spcPts val="0"/>
                        </a:spcAft>
                      </a:pPr>
                      <a:endParaRPr lang="en-US" sz="1400" b="1" dirty="0">
                        <a:latin typeface="+mj-lt"/>
                        <a:ea typeface="Times New Roman"/>
                        <a:cs typeface="Calibri"/>
                      </a:endParaRPr>
                    </a:p>
                    <a:p>
                      <a:pPr marL="0" marR="8890" algn="ctr">
                        <a:spcBef>
                          <a:spcPts val="0"/>
                        </a:spcBef>
                        <a:spcAft>
                          <a:spcPts val="0"/>
                        </a:spcAft>
                      </a:pPr>
                      <a:r>
                        <a:rPr lang="en-US" sz="1400" b="1" dirty="0">
                          <a:latin typeface="+mj-lt"/>
                          <a:ea typeface="Times New Roman"/>
                          <a:cs typeface="Calibri"/>
                        </a:rPr>
                        <a:t>Gujarat</a:t>
                      </a:r>
                      <a:endParaRPr lang="en-US" sz="1400" b="1" dirty="0">
                        <a:latin typeface="+mj-lt"/>
                        <a:ea typeface="Times New Roman"/>
                      </a:endParaRPr>
                    </a:p>
                  </a:txBody>
                  <a:tcPr marL="68580" marR="68580" marT="0" marB="0" anchor="ctr"/>
                </a:tc>
                <a:tc rowSpan="2">
                  <a:txBody>
                    <a:bodyPr/>
                    <a:lstStyle/>
                    <a:p>
                      <a:pPr marL="0" marR="8890" algn="ctr">
                        <a:spcBef>
                          <a:spcPts val="0"/>
                        </a:spcBef>
                        <a:spcAft>
                          <a:spcPts val="0"/>
                        </a:spcAft>
                      </a:pPr>
                      <a:endParaRPr lang="en-US" sz="1400" b="1" dirty="0">
                        <a:latin typeface="+mj-lt"/>
                        <a:ea typeface="Times New Roman"/>
                        <a:cs typeface="Calibri"/>
                      </a:endParaRPr>
                    </a:p>
                    <a:p>
                      <a:pPr marL="0" marR="8890" algn="ctr">
                        <a:spcBef>
                          <a:spcPts val="0"/>
                        </a:spcBef>
                        <a:spcAft>
                          <a:spcPts val="0"/>
                        </a:spcAft>
                      </a:pPr>
                      <a:r>
                        <a:rPr lang="en-US" sz="1400" b="1" dirty="0">
                          <a:latin typeface="+mj-lt"/>
                          <a:ea typeface="Times New Roman"/>
                          <a:cs typeface="Calibri"/>
                        </a:rPr>
                        <a:t>Above 0.95</a:t>
                      </a:r>
                      <a:endParaRPr lang="en-US" sz="1400" b="1" dirty="0">
                        <a:latin typeface="+mj-lt"/>
                        <a:ea typeface="Times New Roman"/>
                      </a:endParaRPr>
                    </a:p>
                  </a:txBody>
                  <a:tcPr marL="68580" marR="68580" marT="0" marB="0" anchor="ctr"/>
                </a:tc>
                <a:tc rowSpan="2">
                  <a:txBody>
                    <a:bodyPr/>
                    <a:lstStyle/>
                    <a:p>
                      <a:pPr marL="0" marR="8890" algn="ctr">
                        <a:spcBef>
                          <a:spcPts val="0"/>
                        </a:spcBef>
                        <a:spcAft>
                          <a:spcPts val="0"/>
                        </a:spcAft>
                      </a:pPr>
                      <a:endParaRPr lang="en-US" sz="1400" b="1" dirty="0">
                        <a:latin typeface="+mj-lt"/>
                        <a:ea typeface="Times New Roman"/>
                        <a:cs typeface="Calibri"/>
                      </a:endParaRPr>
                    </a:p>
                    <a:p>
                      <a:pPr marL="0" marR="8890" algn="ctr">
                        <a:spcBef>
                          <a:spcPts val="0"/>
                        </a:spcBef>
                        <a:spcAft>
                          <a:spcPts val="0"/>
                        </a:spcAft>
                      </a:pPr>
                      <a:r>
                        <a:rPr lang="en-US" sz="1400" b="1" dirty="0">
                          <a:latin typeface="+mj-lt"/>
                          <a:ea typeface="Times New Roman"/>
                          <a:cs typeface="Calibri"/>
                        </a:rPr>
                        <a:t>1% of Energy charges for every 0.01 increase</a:t>
                      </a:r>
                      <a:endParaRPr lang="en-US" sz="1400" b="1" dirty="0">
                        <a:latin typeface="+mj-lt"/>
                        <a:ea typeface="Times New Roman"/>
                      </a:endParaRPr>
                    </a:p>
                  </a:txBody>
                  <a:tcPr marL="68580" marR="68580" marT="0" marB="0" anchor="ctr"/>
                </a:tc>
                <a:tc>
                  <a:txBody>
                    <a:bodyPr/>
                    <a:lstStyle/>
                    <a:p>
                      <a:pPr marL="0" marR="8890" algn="ctr">
                        <a:spcBef>
                          <a:spcPts val="0"/>
                        </a:spcBef>
                        <a:spcAft>
                          <a:spcPts val="0"/>
                        </a:spcAft>
                      </a:pPr>
                      <a:r>
                        <a:rPr lang="en-US" sz="1400" b="1">
                          <a:latin typeface="+mj-lt"/>
                          <a:ea typeface="Times New Roman"/>
                          <a:cs typeface="Calibri"/>
                        </a:rPr>
                        <a:t>0.9 to 0.85</a:t>
                      </a:r>
                      <a:endParaRPr lang="en-US" sz="1400" b="1">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ea typeface="Times New Roman"/>
                          <a:cs typeface="Calibri"/>
                        </a:rPr>
                        <a:t>1% of EC for every 0.01 decrease from 0.9</a:t>
                      </a:r>
                      <a:endParaRPr lang="en-US" sz="1400" b="1" dirty="0">
                        <a:latin typeface="+mj-lt"/>
                        <a:ea typeface="Times New Roman"/>
                      </a:endParaRPr>
                    </a:p>
                  </a:txBody>
                  <a:tcPr marL="68580" marR="68580" marT="0" marB="0" anchor="ctr"/>
                </a:tc>
              </a:tr>
              <a:tr h="43135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8890" algn="ctr">
                        <a:spcBef>
                          <a:spcPts val="0"/>
                        </a:spcBef>
                        <a:spcAft>
                          <a:spcPts val="0"/>
                        </a:spcAft>
                      </a:pPr>
                      <a:r>
                        <a:rPr lang="en-US" sz="1400" b="1" dirty="0">
                          <a:latin typeface="+mj-lt"/>
                          <a:ea typeface="Times New Roman"/>
                          <a:cs typeface="Calibri"/>
                        </a:rPr>
                        <a:t>Below 0.85</a:t>
                      </a:r>
                      <a:endParaRPr lang="en-US" sz="1400" b="1" dirty="0">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ea typeface="Times New Roman"/>
                          <a:cs typeface="Calibri"/>
                        </a:rPr>
                        <a:t>2% of EC for every 0.01 decrease from 0.9</a:t>
                      </a:r>
                      <a:endParaRPr lang="en-US" sz="1400" b="1" dirty="0">
                        <a:latin typeface="+mj-lt"/>
                        <a:ea typeface="Times New Roman"/>
                      </a:endParaRPr>
                    </a:p>
                  </a:txBody>
                  <a:tcPr marL="68580" marR="68580" marT="0" marB="0" anchor="ctr"/>
                </a:tc>
              </a:tr>
              <a:tr h="431353">
                <a:tc rowSpan="3">
                  <a:txBody>
                    <a:bodyPr/>
                    <a:lstStyle/>
                    <a:p>
                      <a:pPr marL="0" marR="8890" algn="ctr">
                        <a:spcBef>
                          <a:spcPts val="0"/>
                        </a:spcBef>
                        <a:spcAft>
                          <a:spcPts val="0"/>
                        </a:spcAft>
                      </a:pPr>
                      <a:endParaRPr lang="en-US" sz="1400" b="1" dirty="0">
                        <a:latin typeface="+mj-lt"/>
                        <a:ea typeface="Times New Roman"/>
                        <a:cs typeface="Calibri"/>
                      </a:endParaRPr>
                    </a:p>
                    <a:p>
                      <a:pPr marL="0" marR="8890" algn="ctr">
                        <a:spcBef>
                          <a:spcPts val="0"/>
                        </a:spcBef>
                        <a:spcAft>
                          <a:spcPts val="0"/>
                        </a:spcAft>
                      </a:pPr>
                      <a:r>
                        <a:rPr lang="en-US" sz="1400" b="1" dirty="0">
                          <a:latin typeface="+mj-lt"/>
                          <a:ea typeface="Times New Roman"/>
                          <a:cs typeface="Calibri"/>
                        </a:rPr>
                        <a:t>Orissa</a:t>
                      </a:r>
                      <a:endParaRPr lang="en-US" sz="1400" b="1" dirty="0">
                        <a:latin typeface="+mj-lt"/>
                        <a:ea typeface="Times New Roman"/>
                      </a:endParaRPr>
                    </a:p>
                  </a:txBody>
                  <a:tcPr marL="68580" marR="68580" marT="0" marB="0" anchor="ctr"/>
                </a:tc>
                <a:tc rowSpan="3">
                  <a:txBody>
                    <a:bodyPr/>
                    <a:lstStyle/>
                    <a:p>
                      <a:pPr marL="0" marR="8890" algn="ctr">
                        <a:spcBef>
                          <a:spcPts val="0"/>
                        </a:spcBef>
                        <a:spcAft>
                          <a:spcPts val="0"/>
                        </a:spcAft>
                      </a:pPr>
                      <a:endParaRPr lang="en-US" sz="1400" b="1">
                        <a:latin typeface="+mj-lt"/>
                        <a:ea typeface="Times New Roman"/>
                        <a:cs typeface="Calibri"/>
                      </a:endParaRPr>
                    </a:p>
                    <a:p>
                      <a:pPr marL="0" marR="8890" algn="ctr">
                        <a:spcBef>
                          <a:spcPts val="0"/>
                        </a:spcBef>
                        <a:spcAft>
                          <a:spcPts val="0"/>
                        </a:spcAft>
                      </a:pPr>
                      <a:r>
                        <a:rPr lang="en-US" sz="1400" b="1">
                          <a:latin typeface="+mj-lt"/>
                          <a:ea typeface="Times New Roman"/>
                          <a:cs typeface="Calibri"/>
                        </a:rPr>
                        <a:t>Above 0.97</a:t>
                      </a:r>
                      <a:endParaRPr lang="en-US" sz="1400" b="1">
                        <a:latin typeface="+mj-lt"/>
                        <a:ea typeface="Times New Roman"/>
                      </a:endParaRPr>
                    </a:p>
                  </a:txBody>
                  <a:tcPr marL="68580" marR="68580" marT="0" marB="0" anchor="ctr"/>
                </a:tc>
                <a:tc rowSpan="3">
                  <a:txBody>
                    <a:bodyPr/>
                    <a:lstStyle/>
                    <a:p>
                      <a:pPr marL="0" marR="8890" algn="ctr">
                        <a:spcBef>
                          <a:spcPts val="0"/>
                        </a:spcBef>
                        <a:spcAft>
                          <a:spcPts val="0"/>
                        </a:spcAft>
                      </a:pPr>
                      <a:endParaRPr lang="en-US" sz="1400" b="1">
                        <a:latin typeface="+mj-lt"/>
                        <a:ea typeface="Times New Roman"/>
                        <a:cs typeface="Calibri"/>
                      </a:endParaRPr>
                    </a:p>
                    <a:p>
                      <a:pPr marL="0" marR="8890" algn="ctr">
                        <a:spcBef>
                          <a:spcPts val="0"/>
                        </a:spcBef>
                        <a:spcAft>
                          <a:spcPts val="0"/>
                        </a:spcAft>
                      </a:pPr>
                      <a:r>
                        <a:rPr lang="en-US" sz="1400" b="1">
                          <a:latin typeface="+mj-lt"/>
                          <a:ea typeface="Times New Roman"/>
                          <a:cs typeface="Calibri"/>
                        </a:rPr>
                        <a:t>0.5% of EC and DC for every 0.01 increase</a:t>
                      </a:r>
                      <a:endParaRPr lang="en-US" sz="1400" b="1">
                        <a:latin typeface="+mj-lt"/>
                        <a:ea typeface="Times New Roman"/>
                      </a:endParaRPr>
                    </a:p>
                  </a:txBody>
                  <a:tcPr marL="68580" marR="68580" marT="0" marB="0" anchor="ctr"/>
                </a:tc>
                <a:tc>
                  <a:txBody>
                    <a:bodyPr/>
                    <a:lstStyle/>
                    <a:p>
                      <a:pPr marL="0" marR="8890" algn="ctr">
                        <a:spcBef>
                          <a:spcPts val="0"/>
                        </a:spcBef>
                        <a:spcAft>
                          <a:spcPts val="0"/>
                        </a:spcAft>
                      </a:pPr>
                      <a:r>
                        <a:rPr lang="en-US" sz="1400" b="1">
                          <a:latin typeface="+mj-lt"/>
                          <a:ea typeface="Times New Roman"/>
                          <a:cs typeface="Calibri"/>
                        </a:rPr>
                        <a:t>0.92 to 0.7</a:t>
                      </a:r>
                      <a:endParaRPr lang="en-US" sz="1400" b="1">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ea typeface="Times New Roman"/>
                          <a:cs typeface="Calibri"/>
                        </a:rPr>
                        <a:t>0.5% of EC and DC for every 0.01 decrease from 0.9</a:t>
                      </a:r>
                      <a:endParaRPr lang="en-US" sz="1400" b="1" dirty="0">
                        <a:latin typeface="+mj-lt"/>
                        <a:ea typeface="Times New Roman"/>
                      </a:endParaRPr>
                    </a:p>
                  </a:txBody>
                  <a:tcPr marL="68580" marR="68580" marT="0" marB="0" anchor="ctr"/>
                </a:tc>
              </a:tr>
              <a:tr h="43135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8890" algn="ctr">
                        <a:spcBef>
                          <a:spcPts val="0"/>
                        </a:spcBef>
                        <a:spcAft>
                          <a:spcPts val="0"/>
                        </a:spcAft>
                      </a:pPr>
                      <a:r>
                        <a:rPr lang="en-US" sz="1400" b="1" dirty="0">
                          <a:latin typeface="+mj-lt"/>
                          <a:ea typeface="Times New Roman"/>
                          <a:cs typeface="Calibri"/>
                        </a:rPr>
                        <a:t>0.7 to 0.3</a:t>
                      </a:r>
                      <a:endParaRPr lang="en-US" sz="1400" b="1" dirty="0">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ea typeface="Times New Roman"/>
                          <a:cs typeface="Calibri"/>
                        </a:rPr>
                        <a:t>1% of EC and DC for every 0.01 decrease from 0.7</a:t>
                      </a:r>
                      <a:endParaRPr lang="en-US" sz="1400" b="1" dirty="0">
                        <a:latin typeface="+mj-lt"/>
                        <a:ea typeface="Times New Roman"/>
                      </a:endParaRPr>
                    </a:p>
                  </a:txBody>
                  <a:tcPr marL="68580" marR="68580" marT="0" marB="0" anchor="ctr"/>
                </a:tc>
              </a:tr>
              <a:tr h="43135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8890" algn="ctr">
                        <a:spcBef>
                          <a:spcPts val="0"/>
                        </a:spcBef>
                        <a:spcAft>
                          <a:spcPts val="0"/>
                        </a:spcAft>
                      </a:pPr>
                      <a:r>
                        <a:rPr lang="en-US" sz="1400" b="1">
                          <a:latin typeface="+mj-lt"/>
                          <a:ea typeface="Times New Roman"/>
                          <a:cs typeface="Calibri"/>
                        </a:rPr>
                        <a:t>Below 0.3</a:t>
                      </a:r>
                      <a:endParaRPr lang="en-US" sz="1400" b="1">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ea typeface="Times New Roman"/>
                          <a:cs typeface="Calibri"/>
                        </a:rPr>
                        <a:t>2% of EC and DC for every 0.01 decrease from 0.3</a:t>
                      </a:r>
                      <a:endParaRPr lang="en-US" sz="1400" b="1" dirty="0">
                        <a:latin typeface="+mj-lt"/>
                        <a:ea typeface="Times New Roman"/>
                      </a:endParaRPr>
                    </a:p>
                  </a:txBody>
                  <a:tcPr marL="68580" marR="68580" marT="0" marB="0" anchor="ctr"/>
                </a:tc>
              </a:tr>
              <a:tr h="431353">
                <a:tc>
                  <a:txBody>
                    <a:bodyPr/>
                    <a:lstStyle/>
                    <a:p>
                      <a:pPr marL="0" marR="8890" algn="ctr">
                        <a:spcBef>
                          <a:spcPts val="0"/>
                        </a:spcBef>
                        <a:spcAft>
                          <a:spcPts val="0"/>
                        </a:spcAft>
                      </a:pPr>
                      <a:r>
                        <a:rPr lang="en-US" sz="1400" b="1" dirty="0">
                          <a:latin typeface="+mj-lt"/>
                          <a:ea typeface="Times New Roman"/>
                          <a:cs typeface="Calibri"/>
                        </a:rPr>
                        <a:t>Karnataka (</a:t>
                      </a:r>
                      <a:r>
                        <a:rPr lang="en-US" sz="1400" b="1" dirty="0" err="1">
                          <a:latin typeface="+mj-lt"/>
                          <a:ea typeface="Times New Roman"/>
                          <a:cs typeface="Calibri"/>
                        </a:rPr>
                        <a:t>Bescom</a:t>
                      </a:r>
                      <a:r>
                        <a:rPr lang="en-US" sz="1400" b="1" dirty="0">
                          <a:latin typeface="+mj-lt"/>
                          <a:ea typeface="Times New Roman"/>
                          <a:cs typeface="Calibri"/>
                        </a:rPr>
                        <a:t>)</a:t>
                      </a:r>
                      <a:endParaRPr lang="en-US" sz="1400" b="1" dirty="0">
                        <a:latin typeface="+mj-lt"/>
                        <a:ea typeface="Times New Roman"/>
                      </a:endParaRPr>
                    </a:p>
                  </a:txBody>
                  <a:tcPr marL="68580" marR="68580" marT="0" marB="0" anchor="ctr"/>
                </a:tc>
                <a:tc gridSpan="2">
                  <a:txBody>
                    <a:bodyPr/>
                    <a:lstStyle/>
                    <a:p>
                      <a:pPr marL="0" marR="8890" algn="ctr">
                        <a:spcBef>
                          <a:spcPts val="0"/>
                        </a:spcBef>
                        <a:spcAft>
                          <a:spcPts val="0"/>
                        </a:spcAft>
                      </a:pPr>
                      <a:r>
                        <a:rPr lang="en-US" sz="1400" b="1" dirty="0" smtClean="0">
                          <a:latin typeface="+mj-lt"/>
                          <a:ea typeface="Times New Roman"/>
                          <a:cs typeface="Calibri"/>
                        </a:rPr>
                        <a:t>No </a:t>
                      </a:r>
                      <a:r>
                        <a:rPr lang="en-US" sz="1400" b="1" dirty="0">
                          <a:latin typeface="+mj-lt"/>
                          <a:ea typeface="Times New Roman"/>
                          <a:cs typeface="Calibri"/>
                        </a:rPr>
                        <a:t>Incentive</a:t>
                      </a:r>
                      <a:endParaRPr lang="en-US" sz="1400" b="1" dirty="0">
                        <a:latin typeface="+mj-lt"/>
                        <a:ea typeface="Times New Roman"/>
                      </a:endParaRPr>
                    </a:p>
                  </a:txBody>
                  <a:tcPr marL="68580" marR="68580" marT="0" marB="0" anchor="ctr"/>
                </a:tc>
                <a:tc hMerge="1">
                  <a:txBody>
                    <a:bodyPr/>
                    <a:lstStyle/>
                    <a:p>
                      <a:endParaRPr lang="en-US"/>
                    </a:p>
                  </a:txBody>
                  <a:tcPr/>
                </a:tc>
                <a:tc>
                  <a:txBody>
                    <a:bodyPr/>
                    <a:lstStyle/>
                    <a:p>
                      <a:pPr marL="0" marR="8890" algn="ctr">
                        <a:spcBef>
                          <a:spcPts val="0"/>
                        </a:spcBef>
                        <a:spcAft>
                          <a:spcPts val="0"/>
                        </a:spcAft>
                      </a:pPr>
                      <a:r>
                        <a:rPr lang="en-US" sz="1400" b="1">
                          <a:latin typeface="+mj-lt"/>
                          <a:ea typeface="Times New Roman"/>
                          <a:cs typeface="Calibri"/>
                        </a:rPr>
                        <a:t>Below 0.9</a:t>
                      </a:r>
                      <a:endParaRPr lang="en-US" sz="1400" b="1">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ea typeface="Times New Roman"/>
                          <a:cs typeface="Calibri"/>
                        </a:rPr>
                        <a:t>3 </a:t>
                      </a:r>
                      <a:r>
                        <a:rPr lang="en-US" sz="1400" b="1" dirty="0" err="1">
                          <a:latin typeface="+mj-lt"/>
                          <a:ea typeface="Times New Roman"/>
                          <a:cs typeface="Calibri"/>
                        </a:rPr>
                        <a:t>paise</a:t>
                      </a:r>
                      <a:r>
                        <a:rPr lang="en-US" sz="1400" b="1" dirty="0">
                          <a:latin typeface="+mj-lt"/>
                          <a:ea typeface="Times New Roman"/>
                          <a:cs typeface="Calibri"/>
                        </a:rPr>
                        <a:t> per unit consumed for every 0.01 decrease below 0.9</a:t>
                      </a:r>
                      <a:endParaRPr lang="en-US" sz="1400" b="1" dirty="0">
                        <a:latin typeface="+mj-lt"/>
                        <a:ea typeface="Times New Roman"/>
                      </a:endParaRPr>
                    </a:p>
                  </a:txBody>
                  <a:tcPr marL="68580" marR="68580" marT="0" marB="0" anchor="ctr"/>
                </a:tc>
              </a:tr>
              <a:tr h="431353">
                <a:tc>
                  <a:txBody>
                    <a:bodyPr/>
                    <a:lstStyle/>
                    <a:p>
                      <a:pPr marL="0" marR="8890" algn="ctr">
                        <a:spcBef>
                          <a:spcPts val="0"/>
                        </a:spcBef>
                        <a:spcAft>
                          <a:spcPts val="0"/>
                        </a:spcAft>
                      </a:pPr>
                      <a:r>
                        <a:rPr lang="en-US" sz="1400" b="1">
                          <a:latin typeface="+mj-lt"/>
                          <a:ea typeface="Times New Roman"/>
                          <a:cs typeface="Calibri"/>
                        </a:rPr>
                        <a:t>Sikkim</a:t>
                      </a:r>
                      <a:endParaRPr lang="en-US" sz="1400" b="1">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ea typeface="Times New Roman"/>
                          <a:cs typeface="Calibri"/>
                        </a:rPr>
                        <a:t>Above 0.95</a:t>
                      </a:r>
                      <a:endParaRPr lang="en-US" sz="1400" b="1" dirty="0">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ea typeface="Times New Roman"/>
                          <a:cs typeface="Calibri"/>
                        </a:rPr>
                        <a:t>0.5% of Energy charges for every 0.01 increase</a:t>
                      </a:r>
                      <a:endParaRPr lang="en-US" sz="1400" b="1" dirty="0">
                        <a:latin typeface="+mj-lt"/>
                        <a:ea typeface="Times New Roman"/>
                      </a:endParaRPr>
                    </a:p>
                  </a:txBody>
                  <a:tcPr marL="68580" marR="68580" marT="0" marB="0" anchor="ctr"/>
                </a:tc>
                <a:tc>
                  <a:txBody>
                    <a:bodyPr/>
                    <a:lstStyle/>
                    <a:p>
                      <a:pPr marL="0" marR="8890" algn="ctr">
                        <a:spcBef>
                          <a:spcPts val="0"/>
                        </a:spcBef>
                        <a:spcAft>
                          <a:spcPts val="0"/>
                        </a:spcAft>
                      </a:pPr>
                      <a:r>
                        <a:rPr lang="en-US" sz="1400" b="1">
                          <a:latin typeface="+mj-lt"/>
                          <a:ea typeface="Times New Roman"/>
                          <a:cs typeface="Calibri"/>
                        </a:rPr>
                        <a:t>Below 0.95</a:t>
                      </a:r>
                      <a:endParaRPr lang="en-US" sz="1400" b="1">
                        <a:latin typeface="+mj-lt"/>
                        <a:ea typeface="Times New Roman"/>
                      </a:endParaRPr>
                    </a:p>
                  </a:txBody>
                  <a:tcPr marL="68580" marR="68580" marT="0" marB="0" anchor="ctr"/>
                </a:tc>
                <a:tc>
                  <a:txBody>
                    <a:bodyPr/>
                    <a:lstStyle/>
                    <a:p>
                      <a:pPr marL="0" marR="8890" algn="ctr">
                        <a:spcBef>
                          <a:spcPts val="0"/>
                        </a:spcBef>
                        <a:spcAft>
                          <a:spcPts val="0"/>
                        </a:spcAft>
                      </a:pPr>
                      <a:r>
                        <a:rPr lang="en-US" sz="1400" b="1" dirty="0">
                          <a:latin typeface="+mj-lt"/>
                          <a:ea typeface="Times New Roman"/>
                          <a:cs typeface="Calibri"/>
                        </a:rPr>
                        <a:t>1% of EC for every 0.01 decrease from 0.95 </a:t>
                      </a:r>
                      <a:endParaRPr lang="en-US" sz="1400" b="1" dirty="0">
                        <a:latin typeface="+mj-lt"/>
                        <a:ea typeface="Times New Roman"/>
                      </a:endParaRPr>
                    </a:p>
                  </a:txBody>
                  <a:tcPr marL="68580" marR="68580" marT="0" marB="0" anchor="ct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chor="ctr"/>
          <a:lstStyle/>
          <a:p>
            <a:pPr algn="ctr"/>
            <a:r>
              <a:rPr lang="en-US" b="1" dirty="0" smtClean="0"/>
              <a:t>Power Factor</a:t>
            </a:r>
            <a:endParaRPr lang="en-US" b="1" dirty="0"/>
          </a:p>
        </p:txBody>
      </p:sp>
      <p:sp>
        <p:nvSpPr>
          <p:cNvPr id="3" name="Content Placeholder 2"/>
          <p:cNvSpPr>
            <a:spLocks noGrp="1"/>
          </p:cNvSpPr>
          <p:nvPr>
            <p:ph idx="1"/>
          </p:nvPr>
        </p:nvSpPr>
        <p:spPr>
          <a:xfrm>
            <a:off x="609600" y="2390502"/>
            <a:ext cx="10972800" cy="3934097"/>
          </a:xfrm>
          <a:solidFill>
            <a:schemeClr val="accent6">
              <a:lumMod val="40000"/>
              <a:lumOff val="60000"/>
            </a:schemeClr>
          </a:solidFill>
        </p:spPr>
        <p:txBody>
          <a:bodyPr>
            <a:noAutofit/>
          </a:bodyPr>
          <a:lstStyle/>
          <a:p>
            <a:r>
              <a:rPr lang="en-US" sz="2800" dirty="0" smtClean="0">
                <a:latin typeface="+mj-lt"/>
              </a:rPr>
              <a:t>Power Factor is the ratio of actual power to total apparent power.</a:t>
            </a:r>
          </a:p>
          <a:p>
            <a:r>
              <a:rPr lang="en-US" sz="2800" dirty="0" smtClean="0">
                <a:latin typeface="+mj-lt"/>
              </a:rPr>
              <a:t>Low power factor is caused by the</a:t>
            </a:r>
          </a:p>
          <a:p>
            <a:pPr lvl="1">
              <a:buFont typeface="Wingdings" pitchFamily="2" charset="2"/>
              <a:buChar char="Ø"/>
            </a:pPr>
            <a:r>
              <a:rPr lang="en-US" sz="2800" dirty="0" smtClean="0">
                <a:latin typeface="+mj-lt"/>
              </a:rPr>
              <a:t>Drawal of excessive reactive energy by consumers equipment . </a:t>
            </a:r>
          </a:p>
          <a:p>
            <a:pPr lvl="1">
              <a:buFont typeface="Wingdings" pitchFamily="2" charset="2"/>
              <a:buChar char="Ø"/>
            </a:pPr>
            <a:r>
              <a:rPr lang="en-US" sz="2800" dirty="0" smtClean="0">
                <a:latin typeface="+mj-lt"/>
              </a:rPr>
              <a:t>This energy is stored in the magnetic field created</a:t>
            </a:r>
          </a:p>
          <a:p>
            <a:pPr lvl="1">
              <a:buNone/>
            </a:pPr>
            <a:endParaRPr lang="en-US" sz="2800" dirty="0" smtClean="0">
              <a:latin typeface="+mj-lt"/>
            </a:endParaRPr>
          </a:p>
          <a:p>
            <a:r>
              <a:rPr lang="en-US" sz="2800" dirty="0" smtClean="0">
                <a:latin typeface="+mj-lt"/>
              </a:rPr>
              <a:t>Reactive Power </a:t>
            </a:r>
          </a:p>
          <a:p>
            <a:pPr lvl="1">
              <a:buFont typeface="Wingdings" pitchFamily="2" charset="2"/>
              <a:buChar char="Ø"/>
            </a:pPr>
            <a:r>
              <a:rPr lang="en-US" sz="2800" dirty="0" smtClean="0">
                <a:latin typeface="+mj-lt"/>
              </a:rPr>
              <a:t>Increases losses, Reduces the capacity, </a:t>
            </a:r>
            <a:r>
              <a:rPr lang="en-US" sz="2800" dirty="0" smtClean="0">
                <a:solidFill>
                  <a:srgbClr val="C00000"/>
                </a:solidFill>
                <a:latin typeface="+mj-lt"/>
              </a:rPr>
              <a:t>thus pollutes the system</a:t>
            </a:r>
          </a:p>
          <a:p>
            <a:pPr>
              <a:buNone/>
            </a:pPr>
            <a:endParaRPr lang="en-US" sz="2800" dirty="0">
              <a:latin typeface="+mj-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chor="ctr"/>
          <a:lstStyle/>
          <a:p>
            <a:pPr algn="ctr"/>
            <a:r>
              <a:rPr lang="en-US" b="1" dirty="0" smtClean="0"/>
              <a:t>Reactive Power Control</a:t>
            </a:r>
            <a:endParaRPr lang="en-US" b="1" dirty="0"/>
          </a:p>
        </p:txBody>
      </p:sp>
      <p:sp>
        <p:nvSpPr>
          <p:cNvPr id="3" name="Content Placeholder 2"/>
          <p:cNvSpPr>
            <a:spLocks noGrp="1"/>
          </p:cNvSpPr>
          <p:nvPr>
            <p:ph idx="1"/>
          </p:nvPr>
        </p:nvSpPr>
        <p:spPr>
          <a:solidFill>
            <a:schemeClr val="accent6">
              <a:lumMod val="40000"/>
              <a:lumOff val="60000"/>
            </a:schemeClr>
          </a:solidFill>
        </p:spPr>
        <p:txBody>
          <a:bodyPr>
            <a:normAutofit/>
          </a:bodyPr>
          <a:lstStyle/>
          <a:p>
            <a:r>
              <a:rPr lang="en-US" sz="2800" dirty="0" smtClean="0">
                <a:solidFill>
                  <a:srgbClr val="C00000"/>
                </a:solidFill>
                <a:latin typeface="+mj-lt"/>
              </a:rPr>
              <a:t>Utility cannot control </a:t>
            </a:r>
            <a:r>
              <a:rPr lang="en-US" sz="2800" dirty="0" smtClean="0">
                <a:latin typeface="+mj-lt"/>
              </a:rPr>
              <a:t>reactive power due to consumer loads </a:t>
            </a:r>
          </a:p>
          <a:p>
            <a:r>
              <a:rPr lang="en-US" sz="2800" dirty="0" smtClean="0"/>
              <a:t> Consumer </a:t>
            </a:r>
            <a:r>
              <a:rPr lang="en-US" sz="2800" dirty="0" smtClean="0">
                <a:latin typeface="+mj-lt"/>
              </a:rPr>
              <a:t>inductive load of is responsible for the reactive power flow.</a:t>
            </a:r>
          </a:p>
          <a:p>
            <a:r>
              <a:rPr lang="en-US" sz="2800" dirty="0" smtClean="0">
                <a:latin typeface="+mj-lt"/>
              </a:rPr>
              <a:t> Consumers can regulate it by installing capacitors.</a:t>
            </a:r>
          </a:p>
          <a:p>
            <a:endParaRPr lang="en-US" sz="2800" dirty="0" smtClean="0">
              <a:latin typeface="+mj-lt"/>
            </a:endParaRPr>
          </a:p>
          <a:p>
            <a:r>
              <a:rPr lang="en-US" sz="2800" b="1" dirty="0" smtClean="0">
                <a:solidFill>
                  <a:srgbClr val="C00000"/>
                </a:solidFill>
                <a:latin typeface="+mj-lt"/>
              </a:rPr>
              <a:t>KSEBL do not get any additional benefit </a:t>
            </a:r>
            <a:r>
              <a:rPr lang="en-US" sz="2800" dirty="0" smtClean="0">
                <a:latin typeface="+mj-lt"/>
              </a:rPr>
              <a:t>due to installation of capacitors. </a:t>
            </a:r>
          </a:p>
          <a:p>
            <a:r>
              <a:rPr lang="en-US" sz="2800" dirty="0" smtClean="0">
                <a:latin typeface="+mj-lt"/>
              </a:rPr>
              <a:t>But the effective  capacity of the system increases due to the reduction in reactive energy. </a:t>
            </a:r>
            <a:r>
              <a:rPr lang="en-US" sz="2800" b="1" dirty="0" smtClean="0">
                <a:solidFill>
                  <a:srgbClr val="C00000"/>
                </a:solidFill>
                <a:latin typeface="+mj-lt"/>
              </a:rPr>
              <a:t>That is a relief of unnecessary burden</a:t>
            </a:r>
            <a:r>
              <a:rPr lang="en-US" sz="2800" dirty="0" smtClean="0">
                <a:latin typeface="+mj-lt"/>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chor="ctr"/>
          <a:lstStyle/>
          <a:p>
            <a:pPr algn="ctr"/>
            <a:r>
              <a:rPr lang="en-US" b="1" dirty="0" smtClean="0"/>
              <a:t>WHY OVER COMPENSATE ?</a:t>
            </a:r>
            <a:endParaRPr lang="en-US" b="1" dirty="0"/>
          </a:p>
        </p:txBody>
      </p:sp>
      <p:sp>
        <p:nvSpPr>
          <p:cNvPr id="3" name="Content Placeholder 2"/>
          <p:cNvSpPr>
            <a:spLocks noGrp="1"/>
          </p:cNvSpPr>
          <p:nvPr>
            <p:ph idx="1"/>
          </p:nvPr>
        </p:nvSpPr>
        <p:spPr>
          <a:solidFill>
            <a:schemeClr val="accent6">
              <a:lumMod val="40000"/>
              <a:lumOff val="60000"/>
            </a:schemeClr>
          </a:solidFill>
        </p:spPr>
        <p:txBody>
          <a:bodyPr>
            <a:normAutofit fontScale="92500" lnSpcReduction="20000"/>
          </a:bodyPr>
          <a:lstStyle/>
          <a:p>
            <a:r>
              <a:rPr lang="en-US" sz="2800" dirty="0" smtClean="0">
                <a:latin typeface="+mj-lt"/>
              </a:rPr>
              <a:t>Utility need not incentive for </a:t>
            </a:r>
            <a:r>
              <a:rPr lang="en-US" sz="2800" dirty="0" err="1" smtClean="0">
                <a:latin typeface="+mj-lt"/>
              </a:rPr>
              <a:t>pf</a:t>
            </a:r>
            <a:r>
              <a:rPr lang="en-US" sz="2800" dirty="0" smtClean="0">
                <a:latin typeface="+mj-lt"/>
              </a:rPr>
              <a:t> ; it is squarely consumer responsibility.</a:t>
            </a:r>
          </a:p>
          <a:p>
            <a:r>
              <a:rPr lang="en-US" sz="2800" dirty="0" smtClean="0">
                <a:latin typeface="+mj-lt"/>
              </a:rPr>
              <a:t> </a:t>
            </a:r>
          </a:p>
          <a:p>
            <a:r>
              <a:rPr lang="en-US" sz="2800" b="1" dirty="0" smtClean="0">
                <a:solidFill>
                  <a:srgbClr val="C00000"/>
                </a:solidFill>
                <a:latin typeface="+mj-lt"/>
              </a:rPr>
              <a:t>KSEBL </a:t>
            </a:r>
            <a:r>
              <a:rPr lang="en-US" sz="2800" b="1" dirty="0" smtClean="0">
                <a:latin typeface="+mj-lt"/>
              </a:rPr>
              <a:t>was enforced to provide </a:t>
            </a:r>
            <a:r>
              <a:rPr lang="en-US" sz="2800" b="1" dirty="0" err="1" smtClean="0">
                <a:latin typeface="+mj-lt"/>
              </a:rPr>
              <a:t>pf</a:t>
            </a:r>
            <a:r>
              <a:rPr lang="en-US" sz="2800" b="1" dirty="0" smtClean="0">
                <a:latin typeface="+mj-lt"/>
              </a:rPr>
              <a:t> incentive for 12 years.</a:t>
            </a:r>
          </a:p>
          <a:p>
            <a:r>
              <a:rPr lang="en-US" sz="2800" b="1" dirty="0" smtClean="0">
                <a:latin typeface="+mj-lt"/>
              </a:rPr>
              <a:t>More than the FULL EXPENSES has been paid by KSEBL</a:t>
            </a:r>
          </a:p>
          <a:p>
            <a:endParaRPr lang="en-US" sz="2800" b="1" dirty="0" smtClean="0">
              <a:latin typeface="+mj-lt"/>
            </a:endParaRPr>
          </a:p>
          <a:p>
            <a:r>
              <a:rPr lang="en-US" sz="2800" b="1" dirty="0" smtClean="0">
                <a:solidFill>
                  <a:srgbClr val="C00000"/>
                </a:solidFill>
                <a:latin typeface="+mj-lt"/>
              </a:rPr>
              <a:t>The matter requires serious review </a:t>
            </a:r>
          </a:p>
          <a:p>
            <a:endParaRPr lang="en-US" sz="2800" b="1" dirty="0" smtClean="0">
              <a:latin typeface="+mj-lt"/>
            </a:endParaRPr>
          </a:p>
          <a:p>
            <a:r>
              <a:rPr lang="en-US" sz="2800" b="1" dirty="0" smtClean="0">
                <a:latin typeface="+mj-lt"/>
              </a:rPr>
              <a:t>Prayer:</a:t>
            </a:r>
          </a:p>
          <a:p>
            <a:pPr lvl="1"/>
            <a:r>
              <a:rPr lang="en-US" b="1" dirty="0" smtClean="0">
                <a:latin typeface="+mj-lt"/>
              </a:rPr>
              <a:t>Increase minimum </a:t>
            </a:r>
            <a:r>
              <a:rPr lang="en-US" b="1" dirty="0" err="1" smtClean="0">
                <a:latin typeface="+mj-lt"/>
              </a:rPr>
              <a:t>pf</a:t>
            </a:r>
            <a:r>
              <a:rPr lang="en-US" b="1" dirty="0" smtClean="0">
                <a:latin typeface="+mj-lt"/>
              </a:rPr>
              <a:t> level to 0.95</a:t>
            </a:r>
          </a:p>
          <a:p>
            <a:pPr lvl="1"/>
            <a:r>
              <a:rPr lang="en-US" b="1" dirty="0" smtClean="0">
                <a:latin typeface="+mj-lt"/>
              </a:rPr>
              <a:t>Withdraw overcompensating incentives</a:t>
            </a:r>
          </a:p>
          <a:p>
            <a:pPr lvl="1"/>
            <a:r>
              <a:rPr lang="en-US" b="1" dirty="0" smtClean="0">
                <a:latin typeface="+mj-lt"/>
              </a:rPr>
              <a:t>Increase penalty for non-compliance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chor="ctr"/>
          <a:lstStyle/>
          <a:p>
            <a:pPr algn="ctr"/>
            <a:r>
              <a:rPr lang="en-US" b="1" dirty="0" smtClean="0"/>
              <a:t>PRAYER</a:t>
            </a:r>
            <a:endParaRPr lang="en-US" b="1" dirty="0"/>
          </a:p>
        </p:txBody>
      </p:sp>
      <p:sp>
        <p:nvSpPr>
          <p:cNvPr id="3" name="Content Placeholder 2"/>
          <p:cNvSpPr>
            <a:spLocks noGrp="1"/>
          </p:cNvSpPr>
          <p:nvPr>
            <p:ph idx="1"/>
          </p:nvPr>
        </p:nvSpPr>
        <p:spPr>
          <a:solidFill>
            <a:schemeClr val="accent6">
              <a:lumMod val="40000"/>
              <a:lumOff val="60000"/>
            </a:schemeClr>
          </a:solidFill>
        </p:spPr>
        <p:txBody>
          <a:bodyPr>
            <a:normAutofit/>
          </a:bodyPr>
          <a:lstStyle/>
          <a:p>
            <a:r>
              <a:rPr lang="en-US" b="1" dirty="0" smtClean="0">
                <a:latin typeface="+mj-lt"/>
              </a:rPr>
              <a:t>APPROVAL OF ARR, ERC &amp; TO  be reviewed</a:t>
            </a:r>
          </a:p>
          <a:p>
            <a:r>
              <a:rPr lang="en-US" b="1" dirty="0" smtClean="0">
                <a:latin typeface="+mj-lt"/>
              </a:rPr>
              <a:t> Actual Expenses be considered in Truing up</a:t>
            </a:r>
          </a:p>
          <a:p>
            <a:endParaRPr lang="en-US" b="1" dirty="0" smtClean="0">
              <a:latin typeface="+mj-lt"/>
            </a:endParaRPr>
          </a:p>
          <a:p>
            <a:r>
              <a:rPr lang="en-US" b="1" dirty="0" smtClean="0">
                <a:latin typeface="+mj-lt"/>
              </a:rPr>
              <a:t>CSS be corrected</a:t>
            </a:r>
          </a:p>
          <a:p>
            <a:r>
              <a:rPr lang="en-US" b="1" dirty="0" err="1" smtClean="0">
                <a:latin typeface="+mj-lt"/>
              </a:rPr>
              <a:t>Asc</a:t>
            </a:r>
            <a:r>
              <a:rPr lang="en-US" b="1" dirty="0" smtClean="0">
                <a:latin typeface="+mj-lt"/>
              </a:rPr>
              <a:t> be allowed by removing difficulties in Regulation</a:t>
            </a:r>
          </a:p>
          <a:p>
            <a:endParaRPr lang="en-US" b="1" dirty="0" smtClean="0">
              <a:latin typeface="+mj-lt"/>
            </a:endParaRPr>
          </a:p>
          <a:p>
            <a:r>
              <a:rPr lang="en-US" b="1" dirty="0" smtClean="0">
                <a:latin typeface="+mj-lt"/>
              </a:rPr>
              <a:t>PF incentive be corrected.</a:t>
            </a:r>
          </a:p>
          <a:p>
            <a:pPr lvl="1"/>
            <a:endParaRPr lang="en-US" b="1" dirty="0" smtClean="0">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990113"/>
            <a:ext cx="11074400" cy="1143000"/>
          </a:xfrm>
        </p:spPr>
        <p:txBody>
          <a:bodyPr>
            <a:normAutofit/>
          </a:bodyPr>
          <a:lstStyle/>
          <a:p>
            <a:pPr algn="ctr"/>
            <a:r>
              <a:rPr lang="en-US" sz="7200" b="1" dirty="0" smtClean="0">
                <a:solidFill>
                  <a:schemeClr val="tx1">
                    <a:lumMod val="95000"/>
                    <a:lumOff val="5000"/>
                  </a:schemeClr>
                </a:solidFill>
              </a:rPr>
              <a:t>THANK YOU</a:t>
            </a:r>
            <a:endParaRPr lang="en-IN" sz="7200" b="1" dirty="0">
              <a:solidFill>
                <a:schemeClr val="tx1">
                  <a:lumMod val="95000"/>
                  <a:lumOff val="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37309" y="541791"/>
            <a:ext cx="10972800" cy="895123"/>
          </a:xfrm>
          <a:solidFill>
            <a:schemeClr val="accent6">
              <a:lumMod val="40000"/>
              <a:lumOff val="60000"/>
            </a:schemeClr>
          </a:solidFill>
        </p:spPr>
        <p:txBody>
          <a:bodyPr anchor="ctr" anchorCtr="0">
            <a:normAutofit/>
          </a:bodyPr>
          <a:lstStyle/>
          <a:p>
            <a:pPr algn="ctr"/>
            <a:r>
              <a:rPr lang="en-US" sz="4000" b="1" dirty="0" smtClean="0"/>
              <a:t>DIFFERENCES </a:t>
            </a:r>
            <a:endParaRPr lang="en-US" sz="4000" b="1" dirty="0"/>
          </a:p>
        </p:txBody>
      </p:sp>
      <p:graphicFrame>
        <p:nvGraphicFramePr>
          <p:cNvPr id="4" name="Table 3"/>
          <p:cNvGraphicFramePr>
            <a:graphicFrameLocks noGrp="1"/>
          </p:cNvGraphicFramePr>
          <p:nvPr/>
        </p:nvGraphicFramePr>
        <p:xfrm>
          <a:off x="679268" y="1512128"/>
          <a:ext cx="10959737" cy="4735060"/>
        </p:xfrm>
        <a:graphic>
          <a:graphicData uri="http://schemas.openxmlformats.org/drawingml/2006/table">
            <a:tbl>
              <a:tblPr firstRow="1" bandRow="1">
                <a:tableStyleId>{5C22544A-7EE6-4342-B048-85BDC9FD1C3A}</a:tableStyleId>
              </a:tblPr>
              <a:tblGrid>
                <a:gridCol w="5826035"/>
                <a:gridCol w="2573383"/>
                <a:gridCol w="2560319"/>
              </a:tblGrid>
              <a:tr h="750391">
                <a:tc>
                  <a:txBody>
                    <a:bodyPr/>
                    <a:lstStyle/>
                    <a:p>
                      <a:pPr algn="ctr"/>
                      <a:r>
                        <a:rPr lang="en-US" sz="2400" b="1" dirty="0" smtClean="0">
                          <a:latin typeface="+mj-lt"/>
                        </a:rPr>
                        <a:t>Particulars</a:t>
                      </a:r>
                      <a:endParaRPr lang="en-US" sz="2400" b="1" dirty="0">
                        <a:latin typeface="+mj-lt"/>
                      </a:endParaRPr>
                    </a:p>
                  </a:txBody>
                  <a:tcPr anchor="ctr"/>
                </a:tc>
                <a:tc>
                  <a:txBody>
                    <a:bodyPr/>
                    <a:lstStyle/>
                    <a:p>
                      <a:pPr algn="ctr"/>
                      <a:r>
                        <a:rPr lang="en-US" sz="2000" b="1" dirty="0" smtClean="0">
                          <a:latin typeface="+mj-lt"/>
                        </a:rPr>
                        <a:t>2016-17 </a:t>
                      </a:r>
                    </a:p>
                    <a:p>
                      <a:pPr algn="ctr"/>
                      <a:r>
                        <a:rPr lang="en-US" sz="2000" b="1" dirty="0" smtClean="0">
                          <a:latin typeface="+mj-lt"/>
                        </a:rPr>
                        <a:t>Rs Cr</a:t>
                      </a:r>
                      <a:endParaRPr lang="en-US" sz="2000" b="1" dirty="0">
                        <a:latin typeface="+mj-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mj-lt"/>
                        </a:rPr>
                        <a:t>2017-18</a:t>
                      </a:r>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mj-lt"/>
                        </a:rPr>
                        <a:t>Rs Cr</a:t>
                      </a:r>
                      <a:endParaRPr lang="en-US" sz="2000" b="1" dirty="0">
                        <a:latin typeface="+mj-lt"/>
                      </a:endParaRPr>
                    </a:p>
                  </a:txBody>
                  <a:tcPr anchor="ctr"/>
                </a:tc>
              </a:tr>
              <a:tr h="506809">
                <a:tc>
                  <a:txBody>
                    <a:bodyPr/>
                    <a:lstStyle/>
                    <a:p>
                      <a:pPr marL="457200" marR="0" lvl="1">
                        <a:spcBef>
                          <a:spcPts val="0"/>
                        </a:spcBef>
                        <a:spcAft>
                          <a:spcPts val="0"/>
                        </a:spcAft>
                      </a:pPr>
                      <a:r>
                        <a:rPr lang="en-US" sz="1800" b="1" dirty="0">
                          <a:solidFill>
                            <a:srgbClr val="000000"/>
                          </a:solidFill>
                          <a:latin typeface="+mj-lt"/>
                          <a:ea typeface="Times New Roman"/>
                          <a:cs typeface="Calibri"/>
                        </a:rPr>
                        <a:t>Cost of Generation &amp; power </a:t>
                      </a:r>
                      <a:r>
                        <a:rPr lang="en-US" sz="1800" b="1" dirty="0" smtClean="0">
                          <a:solidFill>
                            <a:srgbClr val="000000"/>
                          </a:solidFill>
                          <a:latin typeface="+mj-lt"/>
                          <a:ea typeface="Times New Roman"/>
                          <a:cs typeface="Calibri"/>
                        </a:rPr>
                        <a:t>purchase </a:t>
                      </a:r>
                    </a:p>
                    <a:p>
                      <a:pPr marL="457200" marR="0" lvl="1">
                        <a:spcBef>
                          <a:spcPts val="0"/>
                        </a:spcBef>
                        <a:spcAft>
                          <a:spcPts val="0"/>
                        </a:spcAft>
                      </a:pPr>
                      <a:r>
                        <a:rPr lang="en-US" sz="1800" b="1" dirty="0" smtClean="0">
                          <a:solidFill>
                            <a:srgbClr val="000000"/>
                          </a:solidFill>
                          <a:latin typeface="+mj-lt"/>
                          <a:ea typeface="Times New Roman"/>
                          <a:cs typeface="Calibri"/>
                        </a:rPr>
                        <a:t> (</a:t>
                      </a:r>
                      <a:r>
                        <a:rPr lang="en-US" sz="1800" b="1" dirty="0">
                          <a:solidFill>
                            <a:srgbClr val="000000"/>
                          </a:solidFill>
                          <a:latin typeface="+mj-lt"/>
                          <a:ea typeface="Times New Roman"/>
                          <a:cs typeface="Calibri"/>
                        </a:rPr>
                        <a:t>fuel cost of BDPP&amp; KDPP only)</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C00000"/>
                          </a:solidFill>
                          <a:latin typeface="+mj-lt"/>
                          <a:ea typeface="Times New Roman"/>
                          <a:cs typeface="Calibri"/>
                        </a:rPr>
                        <a:t>-670.55</a:t>
                      </a:r>
                      <a:endParaRPr lang="en-US" sz="1800" b="1" dirty="0">
                        <a:solidFill>
                          <a:srgbClr val="C00000"/>
                        </a:solidFill>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C00000"/>
                          </a:solidFill>
                          <a:latin typeface="+mj-lt"/>
                          <a:ea typeface="Times New Roman"/>
                          <a:cs typeface="Calibri"/>
                        </a:rPr>
                        <a:t>-627.61</a:t>
                      </a:r>
                      <a:endParaRPr lang="en-US" sz="1800" b="1" dirty="0">
                        <a:solidFill>
                          <a:srgbClr val="C00000"/>
                        </a:solidFill>
                        <a:latin typeface="+mj-lt"/>
                        <a:ea typeface="Times New Roman"/>
                        <a:cs typeface="Times New Roman"/>
                      </a:endParaRPr>
                    </a:p>
                  </a:txBody>
                  <a:tcPr marL="68580" marR="68580" marT="0" marB="0" anchor="ctr"/>
                </a:tc>
              </a:tr>
              <a:tr h="381781">
                <a:tc>
                  <a:txBody>
                    <a:bodyPr/>
                    <a:lstStyle/>
                    <a:p>
                      <a:pPr marL="457200" marR="0" lvl="1">
                        <a:spcBef>
                          <a:spcPts val="0"/>
                        </a:spcBef>
                        <a:spcAft>
                          <a:spcPts val="0"/>
                        </a:spcAft>
                      </a:pPr>
                      <a:r>
                        <a:rPr lang="en-US" sz="1800" b="1" dirty="0">
                          <a:solidFill>
                            <a:srgbClr val="000000"/>
                          </a:solidFill>
                          <a:latin typeface="+mj-lt"/>
                          <a:ea typeface="Times New Roman"/>
                          <a:cs typeface="Calibri"/>
                        </a:rPr>
                        <a:t>Interest and Finance charges</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C00000"/>
                          </a:solidFill>
                          <a:latin typeface="+mj-lt"/>
                          <a:ea typeface="Times New Roman"/>
                          <a:cs typeface="Calibri"/>
                        </a:rPr>
                        <a:t>-340.19</a:t>
                      </a:r>
                      <a:endParaRPr lang="en-US" sz="1800" b="1" dirty="0">
                        <a:solidFill>
                          <a:srgbClr val="C00000"/>
                        </a:solidFill>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C00000"/>
                          </a:solidFill>
                          <a:latin typeface="+mj-lt"/>
                          <a:ea typeface="Times New Roman"/>
                          <a:cs typeface="Calibri"/>
                        </a:rPr>
                        <a:t>-530.98</a:t>
                      </a:r>
                      <a:endParaRPr lang="en-US" sz="1800" b="1" dirty="0">
                        <a:solidFill>
                          <a:srgbClr val="C00000"/>
                        </a:solidFill>
                        <a:latin typeface="+mj-lt"/>
                        <a:ea typeface="Times New Roman"/>
                        <a:cs typeface="Times New Roman"/>
                      </a:endParaRPr>
                    </a:p>
                  </a:txBody>
                  <a:tcPr marL="68580" marR="68580" marT="0" marB="0" anchor="ctr"/>
                </a:tc>
              </a:tr>
              <a:tr h="381781">
                <a:tc>
                  <a:txBody>
                    <a:bodyPr/>
                    <a:lstStyle/>
                    <a:p>
                      <a:pPr marL="457200" marR="0" lvl="1">
                        <a:spcBef>
                          <a:spcPts val="0"/>
                        </a:spcBef>
                        <a:spcAft>
                          <a:spcPts val="0"/>
                        </a:spcAft>
                      </a:pPr>
                      <a:r>
                        <a:rPr lang="en-US" sz="1800" b="1" dirty="0">
                          <a:solidFill>
                            <a:srgbClr val="000000"/>
                          </a:solidFill>
                          <a:latin typeface="+mj-lt"/>
                          <a:ea typeface="Times New Roman"/>
                          <a:cs typeface="Calibri"/>
                        </a:rPr>
                        <a:t>Depreciation</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000000"/>
                          </a:solidFill>
                          <a:latin typeface="+mj-lt"/>
                          <a:ea typeface="Times New Roman"/>
                          <a:cs typeface="Calibri"/>
                        </a:rPr>
                        <a:t>-60.46</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000000"/>
                          </a:solidFill>
                          <a:latin typeface="+mj-lt"/>
                          <a:ea typeface="Times New Roman"/>
                          <a:cs typeface="Calibri"/>
                        </a:rPr>
                        <a:t>-60.46</a:t>
                      </a:r>
                      <a:endParaRPr lang="en-US" sz="1800" b="1" dirty="0">
                        <a:latin typeface="+mj-lt"/>
                        <a:ea typeface="Times New Roman"/>
                        <a:cs typeface="Times New Roman"/>
                      </a:endParaRPr>
                    </a:p>
                  </a:txBody>
                  <a:tcPr marL="68580" marR="68580" marT="0" marB="0" anchor="ctr"/>
                </a:tc>
              </a:tr>
              <a:tr h="381781">
                <a:tc>
                  <a:txBody>
                    <a:bodyPr/>
                    <a:lstStyle/>
                    <a:p>
                      <a:pPr marL="457200" marR="0" lvl="1">
                        <a:spcBef>
                          <a:spcPts val="0"/>
                        </a:spcBef>
                        <a:spcAft>
                          <a:spcPts val="0"/>
                        </a:spcAft>
                      </a:pPr>
                      <a:r>
                        <a:rPr lang="en-US" sz="1800" b="1" dirty="0">
                          <a:solidFill>
                            <a:srgbClr val="000000"/>
                          </a:solidFill>
                          <a:latin typeface="+mj-lt"/>
                          <a:ea typeface="Times New Roman"/>
                          <a:cs typeface="Calibri"/>
                        </a:rPr>
                        <a:t>O&amp;M expenses</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C00000"/>
                          </a:solidFill>
                          <a:latin typeface="+mj-lt"/>
                          <a:ea typeface="Times New Roman"/>
                          <a:cs typeface="Calibri"/>
                        </a:rPr>
                        <a:t>-1384.09</a:t>
                      </a:r>
                      <a:endParaRPr lang="en-US" sz="1800" b="1" dirty="0">
                        <a:solidFill>
                          <a:srgbClr val="C00000"/>
                        </a:solidFill>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C00000"/>
                          </a:solidFill>
                          <a:latin typeface="+mj-lt"/>
                          <a:ea typeface="Times New Roman"/>
                          <a:cs typeface="Calibri"/>
                        </a:rPr>
                        <a:t>-1432.57</a:t>
                      </a:r>
                      <a:endParaRPr lang="en-US" sz="1800" b="1" dirty="0">
                        <a:solidFill>
                          <a:srgbClr val="C00000"/>
                        </a:solidFill>
                        <a:latin typeface="+mj-lt"/>
                        <a:ea typeface="Times New Roman"/>
                        <a:cs typeface="Times New Roman"/>
                      </a:endParaRPr>
                    </a:p>
                  </a:txBody>
                  <a:tcPr marL="68580" marR="68580" marT="0" marB="0" anchor="ctr"/>
                </a:tc>
              </a:tr>
              <a:tr h="381781">
                <a:tc>
                  <a:txBody>
                    <a:bodyPr/>
                    <a:lstStyle/>
                    <a:p>
                      <a:pPr marL="457200" marR="0" lvl="1">
                        <a:spcBef>
                          <a:spcPts val="0"/>
                        </a:spcBef>
                        <a:spcAft>
                          <a:spcPts val="0"/>
                        </a:spcAft>
                      </a:pPr>
                      <a:r>
                        <a:rPr lang="en-US" sz="1800" b="1" dirty="0" err="1">
                          <a:solidFill>
                            <a:srgbClr val="000000"/>
                          </a:solidFill>
                          <a:latin typeface="+mj-lt"/>
                          <a:ea typeface="Times New Roman"/>
                          <a:cs typeface="Calibri"/>
                        </a:rPr>
                        <a:t>RoE</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000000"/>
                          </a:solidFill>
                          <a:latin typeface="+mj-lt"/>
                          <a:ea typeface="Times New Roman"/>
                          <a:cs typeface="Calibri"/>
                        </a:rPr>
                        <a:t>-52.49</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000000"/>
                          </a:solidFill>
                          <a:latin typeface="+mj-lt"/>
                          <a:ea typeface="Times New Roman"/>
                          <a:cs typeface="Calibri"/>
                        </a:rPr>
                        <a:t>-52.49</a:t>
                      </a:r>
                      <a:endParaRPr lang="en-US" sz="1800" b="1" dirty="0">
                        <a:latin typeface="+mj-lt"/>
                        <a:ea typeface="Times New Roman"/>
                        <a:cs typeface="Times New Roman"/>
                      </a:endParaRPr>
                    </a:p>
                  </a:txBody>
                  <a:tcPr marL="68580" marR="68580" marT="0" marB="0" anchor="ctr"/>
                </a:tc>
              </a:tr>
              <a:tr h="381781">
                <a:tc>
                  <a:txBody>
                    <a:bodyPr/>
                    <a:lstStyle/>
                    <a:p>
                      <a:pPr marL="0" marR="0">
                        <a:spcBef>
                          <a:spcPts val="0"/>
                        </a:spcBef>
                        <a:spcAft>
                          <a:spcPts val="0"/>
                        </a:spcAft>
                      </a:pPr>
                      <a:r>
                        <a:rPr lang="en-US" sz="1800" b="1" dirty="0">
                          <a:solidFill>
                            <a:srgbClr val="FFFF00"/>
                          </a:solidFill>
                          <a:latin typeface="+mj-lt"/>
                          <a:ea typeface="Times New Roman"/>
                          <a:cs typeface="Calibri"/>
                        </a:rPr>
                        <a:t>Total ARR</a:t>
                      </a:r>
                      <a:endParaRPr lang="en-US" sz="1800" b="1" dirty="0">
                        <a:solidFill>
                          <a:srgbClr val="FFFF00"/>
                        </a:solidFill>
                        <a:latin typeface="+mj-lt"/>
                        <a:ea typeface="Times New Roman"/>
                        <a:cs typeface="Times New Roman"/>
                      </a:endParaRPr>
                    </a:p>
                  </a:txBody>
                  <a:tcPr marL="68580" marR="68580" marT="0" marB="0" anchor="ctr">
                    <a:solidFill>
                      <a:schemeClr val="accent1">
                        <a:lumMod val="60000"/>
                        <a:lumOff val="40000"/>
                      </a:schemeClr>
                    </a:solidFill>
                  </a:tcPr>
                </a:tc>
                <a:tc>
                  <a:txBody>
                    <a:bodyPr/>
                    <a:lstStyle/>
                    <a:p>
                      <a:pPr marL="0" marR="0" algn="ctr">
                        <a:spcBef>
                          <a:spcPts val="0"/>
                        </a:spcBef>
                        <a:spcAft>
                          <a:spcPts val="0"/>
                        </a:spcAft>
                      </a:pPr>
                      <a:r>
                        <a:rPr lang="en-US" sz="1800" b="1" dirty="0">
                          <a:solidFill>
                            <a:srgbClr val="FFFF00"/>
                          </a:solidFill>
                          <a:latin typeface="+mj-lt"/>
                          <a:ea typeface="Times New Roman"/>
                          <a:cs typeface="Calibri"/>
                        </a:rPr>
                        <a:t>-2507.78</a:t>
                      </a:r>
                      <a:endParaRPr lang="en-US" sz="1800" b="1" dirty="0">
                        <a:solidFill>
                          <a:srgbClr val="FFFF00"/>
                        </a:solidFill>
                        <a:latin typeface="+mj-lt"/>
                        <a:ea typeface="Times New Roman"/>
                        <a:cs typeface="Times New Roman"/>
                      </a:endParaRPr>
                    </a:p>
                  </a:txBody>
                  <a:tcPr marL="68580" marR="68580" marT="0" marB="0" anchor="ctr">
                    <a:solidFill>
                      <a:schemeClr val="accent1">
                        <a:lumMod val="60000"/>
                        <a:lumOff val="40000"/>
                      </a:schemeClr>
                    </a:solidFill>
                  </a:tcPr>
                </a:tc>
                <a:tc>
                  <a:txBody>
                    <a:bodyPr/>
                    <a:lstStyle/>
                    <a:p>
                      <a:pPr marL="0" marR="0" algn="ctr">
                        <a:spcBef>
                          <a:spcPts val="0"/>
                        </a:spcBef>
                        <a:spcAft>
                          <a:spcPts val="0"/>
                        </a:spcAft>
                      </a:pPr>
                      <a:r>
                        <a:rPr lang="en-US" sz="1800" b="1" dirty="0">
                          <a:solidFill>
                            <a:srgbClr val="FFFF00"/>
                          </a:solidFill>
                          <a:latin typeface="+mj-lt"/>
                          <a:ea typeface="Times New Roman"/>
                          <a:cs typeface="Calibri"/>
                        </a:rPr>
                        <a:t>-2704.31</a:t>
                      </a:r>
                      <a:endParaRPr lang="en-US" sz="1800" b="1" dirty="0">
                        <a:solidFill>
                          <a:srgbClr val="FFFF00"/>
                        </a:solidFill>
                        <a:latin typeface="+mj-lt"/>
                        <a:ea typeface="Times New Roman"/>
                        <a:cs typeface="Times New Roman"/>
                      </a:endParaRPr>
                    </a:p>
                  </a:txBody>
                  <a:tcPr marL="68580" marR="68580" marT="0" marB="0" anchor="ctr">
                    <a:solidFill>
                      <a:schemeClr val="accent1">
                        <a:lumMod val="60000"/>
                        <a:lumOff val="40000"/>
                      </a:schemeClr>
                    </a:solidFill>
                  </a:tcPr>
                </a:tc>
              </a:tr>
              <a:tr h="381781">
                <a:tc>
                  <a:txBody>
                    <a:bodyPr/>
                    <a:lstStyle/>
                    <a:p>
                      <a:pPr marL="457200" marR="0" lvl="1">
                        <a:spcBef>
                          <a:spcPts val="0"/>
                        </a:spcBef>
                        <a:spcAft>
                          <a:spcPts val="0"/>
                        </a:spcAft>
                      </a:pPr>
                      <a:r>
                        <a:rPr lang="en-US" sz="1800" b="1" dirty="0">
                          <a:solidFill>
                            <a:srgbClr val="000000"/>
                          </a:solidFill>
                          <a:latin typeface="+mj-lt"/>
                          <a:ea typeface="Times New Roman"/>
                          <a:cs typeface="Calibri"/>
                        </a:rPr>
                        <a:t>Less :Non Tariff income</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000000"/>
                          </a:solidFill>
                          <a:latin typeface="+mj-lt"/>
                          <a:ea typeface="Times New Roman"/>
                          <a:cs typeface="Calibri"/>
                        </a:rPr>
                        <a:t>+10</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000000"/>
                          </a:solidFill>
                          <a:latin typeface="+mj-lt"/>
                          <a:ea typeface="Times New Roman"/>
                          <a:cs typeface="Calibri"/>
                        </a:rPr>
                        <a:t>+10</a:t>
                      </a:r>
                      <a:endParaRPr lang="en-US" sz="1800" b="1" dirty="0">
                        <a:latin typeface="+mj-lt"/>
                        <a:ea typeface="Times New Roman"/>
                        <a:cs typeface="Times New Roman"/>
                      </a:endParaRPr>
                    </a:p>
                  </a:txBody>
                  <a:tcPr marL="68580" marR="68580" marT="0" marB="0" anchor="ctr"/>
                </a:tc>
              </a:tr>
              <a:tr h="381781">
                <a:tc>
                  <a:txBody>
                    <a:bodyPr/>
                    <a:lstStyle/>
                    <a:p>
                      <a:pPr marL="457200" marR="0" lvl="1">
                        <a:spcBef>
                          <a:spcPts val="0"/>
                        </a:spcBef>
                        <a:spcAft>
                          <a:spcPts val="0"/>
                        </a:spcAft>
                      </a:pPr>
                      <a:r>
                        <a:rPr lang="en-US" sz="1800" b="1" dirty="0">
                          <a:solidFill>
                            <a:srgbClr val="000000"/>
                          </a:solidFill>
                          <a:latin typeface="+mj-lt"/>
                          <a:ea typeface="Times New Roman"/>
                          <a:cs typeface="Calibri"/>
                        </a:rPr>
                        <a:t>Net ARR</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000000"/>
                          </a:solidFill>
                          <a:latin typeface="+mj-lt"/>
                          <a:ea typeface="Times New Roman"/>
                          <a:cs typeface="Calibri"/>
                        </a:rPr>
                        <a:t>-2517.78</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000000"/>
                          </a:solidFill>
                          <a:latin typeface="+mj-lt"/>
                          <a:ea typeface="Times New Roman"/>
                          <a:cs typeface="Calibri"/>
                        </a:rPr>
                        <a:t>-2714.31</a:t>
                      </a:r>
                      <a:endParaRPr lang="en-US" sz="1800" b="1" dirty="0">
                        <a:latin typeface="+mj-lt"/>
                        <a:ea typeface="Times New Roman"/>
                        <a:cs typeface="Times New Roman"/>
                      </a:endParaRPr>
                    </a:p>
                  </a:txBody>
                  <a:tcPr marL="68580" marR="68580" marT="0" marB="0" anchor="ctr"/>
                </a:tc>
              </a:tr>
              <a:tr h="381781">
                <a:tc>
                  <a:txBody>
                    <a:bodyPr/>
                    <a:lstStyle/>
                    <a:p>
                      <a:pPr marL="457200" marR="0" lvl="1">
                        <a:spcBef>
                          <a:spcPts val="0"/>
                        </a:spcBef>
                        <a:spcAft>
                          <a:spcPts val="0"/>
                        </a:spcAft>
                      </a:pPr>
                      <a:r>
                        <a:rPr lang="en-US" sz="1800" b="1" dirty="0">
                          <a:solidFill>
                            <a:srgbClr val="000000"/>
                          </a:solidFill>
                          <a:latin typeface="+mj-lt"/>
                          <a:ea typeface="Times New Roman"/>
                          <a:cs typeface="Calibri"/>
                        </a:rPr>
                        <a:t>Revenue from Tariff</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000000"/>
                          </a:solidFill>
                          <a:latin typeface="+mj-lt"/>
                          <a:ea typeface="Times New Roman"/>
                          <a:cs typeface="Calibri"/>
                        </a:rPr>
                        <a:t>-19.31</a:t>
                      </a:r>
                      <a:endParaRPr lang="en-US" sz="1800" b="1" dirty="0">
                        <a:latin typeface="+mj-lt"/>
                        <a:ea typeface="Times New Roman"/>
                        <a:cs typeface="Times New Roman"/>
                      </a:endParaRPr>
                    </a:p>
                  </a:txBody>
                  <a:tcPr marL="68580" marR="68580" marT="0" marB="0" anchor="ctr"/>
                </a:tc>
                <a:tc>
                  <a:txBody>
                    <a:bodyPr/>
                    <a:lstStyle/>
                    <a:p>
                      <a:pPr marL="0" marR="0" algn="ctr">
                        <a:spcBef>
                          <a:spcPts val="0"/>
                        </a:spcBef>
                        <a:spcAft>
                          <a:spcPts val="0"/>
                        </a:spcAft>
                      </a:pPr>
                      <a:r>
                        <a:rPr lang="en-US" sz="1800" b="1" dirty="0">
                          <a:solidFill>
                            <a:srgbClr val="000000"/>
                          </a:solidFill>
                          <a:latin typeface="+mj-lt"/>
                          <a:ea typeface="Times New Roman"/>
                          <a:cs typeface="Calibri"/>
                        </a:rPr>
                        <a:t>0</a:t>
                      </a:r>
                      <a:endParaRPr lang="en-US" sz="1800" b="1" dirty="0">
                        <a:latin typeface="+mj-lt"/>
                        <a:ea typeface="Times New Roman"/>
                        <a:cs typeface="Times New Roman"/>
                      </a:endParaRPr>
                    </a:p>
                  </a:txBody>
                  <a:tcPr marL="68580" marR="68580" marT="0" marB="0" anchor="ctr"/>
                </a:tc>
              </a:tr>
              <a:tr h="381781">
                <a:tc>
                  <a:txBody>
                    <a:bodyPr/>
                    <a:lstStyle/>
                    <a:p>
                      <a:pPr marL="0" marR="0">
                        <a:spcBef>
                          <a:spcPts val="0"/>
                        </a:spcBef>
                        <a:spcAft>
                          <a:spcPts val="0"/>
                        </a:spcAft>
                      </a:pPr>
                      <a:r>
                        <a:rPr lang="en-US" sz="1800" b="1" dirty="0">
                          <a:solidFill>
                            <a:srgbClr val="FFFF00"/>
                          </a:solidFill>
                          <a:latin typeface="+mj-lt"/>
                          <a:ea typeface="Times New Roman"/>
                          <a:cs typeface="Calibri"/>
                        </a:rPr>
                        <a:t>Revenue gap(-) /surplus(+)</a:t>
                      </a:r>
                      <a:endParaRPr lang="en-US" sz="1800" b="1" dirty="0">
                        <a:solidFill>
                          <a:srgbClr val="FFFF00"/>
                        </a:solidFill>
                        <a:latin typeface="+mj-lt"/>
                        <a:ea typeface="Times New Roman"/>
                        <a:cs typeface="Times New Roman"/>
                      </a:endParaRPr>
                    </a:p>
                  </a:txBody>
                  <a:tcPr marL="68580" marR="68580" marT="0" marB="0" anchor="ctr">
                    <a:solidFill>
                      <a:schemeClr val="accent1">
                        <a:lumMod val="60000"/>
                        <a:lumOff val="40000"/>
                      </a:schemeClr>
                    </a:solidFill>
                  </a:tcPr>
                </a:tc>
                <a:tc>
                  <a:txBody>
                    <a:bodyPr/>
                    <a:lstStyle/>
                    <a:p>
                      <a:pPr marL="0" marR="0" algn="ctr">
                        <a:spcBef>
                          <a:spcPts val="0"/>
                        </a:spcBef>
                        <a:spcAft>
                          <a:spcPts val="0"/>
                        </a:spcAft>
                      </a:pPr>
                      <a:r>
                        <a:rPr lang="en-US" sz="1800" b="1" dirty="0">
                          <a:solidFill>
                            <a:srgbClr val="FFFF00"/>
                          </a:solidFill>
                          <a:latin typeface="+mj-lt"/>
                          <a:ea typeface="Times New Roman"/>
                          <a:cs typeface="Calibri"/>
                        </a:rPr>
                        <a:t>-2498.47</a:t>
                      </a:r>
                      <a:endParaRPr lang="en-US" sz="1800" b="1" dirty="0">
                        <a:solidFill>
                          <a:srgbClr val="FFFF00"/>
                        </a:solidFill>
                        <a:latin typeface="+mj-lt"/>
                        <a:ea typeface="Times New Roman"/>
                        <a:cs typeface="Times New Roman"/>
                      </a:endParaRPr>
                    </a:p>
                  </a:txBody>
                  <a:tcPr marL="68580" marR="68580" marT="0" marB="0" anchor="ctr">
                    <a:solidFill>
                      <a:schemeClr val="accent1">
                        <a:lumMod val="60000"/>
                        <a:lumOff val="40000"/>
                      </a:schemeClr>
                    </a:solidFill>
                  </a:tcPr>
                </a:tc>
                <a:tc>
                  <a:txBody>
                    <a:bodyPr/>
                    <a:lstStyle/>
                    <a:p>
                      <a:pPr marL="0" marR="0" algn="ctr">
                        <a:spcBef>
                          <a:spcPts val="0"/>
                        </a:spcBef>
                        <a:spcAft>
                          <a:spcPts val="0"/>
                        </a:spcAft>
                      </a:pPr>
                      <a:r>
                        <a:rPr lang="en-US" sz="1800" b="1" dirty="0">
                          <a:solidFill>
                            <a:srgbClr val="FFFF00"/>
                          </a:solidFill>
                          <a:latin typeface="+mj-lt"/>
                          <a:ea typeface="Times New Roman"/>
                          <a:cs typeface="Calibri"/>
                        </a:rPr>
                        <a:t>-2714.31</a:t>
                      </a:r>
                      <a:endParaRPr lang="en-US" sz="1800" b="1" dirty="0">
                        <a:solidFill>
                          <a:srgbClr val="FFFF00"/>
                        </a:solidFill>
                        <a:latin typeface="+mj-lt"/>
                        <a:ea typeface="Times New Roman"/>
                        <a:cs typeface="Times New Roman"/>
                      </a:endParaRPr>
                    </a:p>
                  </a:txBody>
                  <a:tcPr marL="68580" marR="68580" marT="0" marB="0" anchor="ctr">
                    <a:solidFill>
                      <a:schemeClr val="accent1">
                        <a:lumMod val="60000"/>
                        <a:lumOff val="40000"/>
                      </a:schemeClr>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95746" y="454706"/>
            <a:ext cx="10972800" cy="1138963"/>
          </a:xfrm>
          <a:solidFill>
            <a:schemeClr val="accent6">
              <a:lumMod val="40000"/>
              <a:lumOff val="60000"/>
            </a:schemeClr>
          </a:solidFill>
        </p:spPr>
        <p:txBody>
          <a:bodyPr anchor="ctr" anchorCtr="0">
            <a:normAutofit/>
          </a:bodyPr>
          <a:lstStyle/>
          <a:p>
            <a:pPr algn="ctr"/>
            <a:r>
              <a:rPr lang="en-US" sz="4000" b="1" dirty="0" smtClean="0">
                <a:sym typeface="+mn-ea"/>
              </a:rPr>
              <a:t>POWER PURCHASE</a:t>
            </a:r>
            <a:endParaRPr lang="en-US" sz="3600" b="1" dirty="0"/>
          </a:p>
        </p:txBody>
      </p:sp>
      <p:sp>
        <p:nvSpPr>
          <p:cNvPr id="3" name="Content Placeholder 2"/>
          <p:cNvSpPr>
            <a:spLocks noGrp="1"/>
          </p:cNvSpPr>
          <p:nvPr>
            <p:ph idx="1"/>
          </p:nvPr>
        </p:nvSpPr>
        <p:spPr>
          <a:xfrm>
            <a:off x="609600" y="1841863"/>
            <a:ext cx="10972800" cy="4482737"/>
          </a:xfrm>
          <a:solidFill>
            <a:schemeClr val="accent6">
              <a:lumMod val="40000"/>
              <a:lumOff val="60000"/>
            </a:schemeClr>
          </a:solidFill>
        </p:spPr>
        <p:txBody>
          <a:bodyPr>
            <a:noAutofit/>
          </a:bodyPr>
          <a:lstStyle/>
          <a:p>
            <a:pPr>
              <a:spcBef>
                <a:spcPts val="0"/>
              </a:spcBef>
              <a:spcAft>
                <a:spcPts val="600"/>
              </a:spcAft>
              <a:buNone/>
            </a:pPr>
            <a:r>
              <a:rPr lang="en-US" sz="2400" dirty="0" smtClean="0">
                <a:latin typeface="+mj-lt"/>
              </a:rPr>
              <a:t>Approval:</a:t>
            </a:r>
          </a:p>
          <a:p>
            <a:pPr lvl="1">
              <a:spcBef>
                <a:spcPts val="0"/>
              </a:spcBef>
              <a:spcAft>
                <a:spcPts val="600"/>
              </a:spcAft>
            </a:pPr>
            <a:r>
              <a:rPr lang="en-US" dirty="0" smtClean="0">
                <a:latin typeface="+mj-lt"/>
              </a:rPr>
              <a:t>2016-17 - Rs.7752.76 </a:t>
            </a:r>
            <a:r>
              <a:rPr lang="en-US" dirty="0" err="1">
                <a:latin typeface="+mj-lt"/>
              </a:rPr>
              <a:t>crore</a:t>
            </a:r>
            <a:r>
              <a:rPr lang="en-US" dirty="0">
                <a:latin typeface="+mj-lt"/>
              </a:rPr>
              <a:t> </a:t>
            </a:r>
            <a:endParaRPr lang="en-US" dirty="0" smtClean="0">
              <a:latin typeface="+mj-lt"/>
            </a:endParaRPr>
          </a:p>
          <a:p>
            <a:pPr lvl="1">
              <a:spcBef>
                <a:spcPts val="0"/>
              </a:spcBef>
              <a:spcAft>
                <a:spcPts val="600"/>
              </a:spcAft>
            </a:pPr>
            <a:r>
              <a:rPr lang="en-US" dirty="0" smtClean="0">
                <a:latin typeface="+mj-lt"/>
              </a:rPr>
              <a:t>2017-18 - Rs.7339.34 </a:t>
            </a:r>
            <a:r>
              <a:rPr lang="en-US" dirty="0" err="1" smtClean="0">
                <a:latin typeface="+mj-lt"/>
              </a:rPr>
              <a:t>crore</a:t>
            </a:r>
            <a:endParaRPr lang="en-US" dirty="0">
              <a:latin typeface="+mj-lt"/>
            </a:endParaRPr>
          </a:p>
          <a:p>
            <a:pPr>
              <a:spcBef>
                <a:spcPts val="0"/>
              </a:spcBef>
              <a:spcAft>
                <a:spcPts val="600"/>
              </a:spcAft>
            </a:pPr>
            <a:r>
              <a:rPr lang="en-US" sz="2400" dirty="0" smtClean="0">
                <a:latin typeface="+mj-lt"/>
              </a:rPr>
              <a:t>Not approved </a:t>
            </a:r>
            <a:r>
              <a:rPr lang="en-US" sz="2400" dirty="0">
                <a:latin typeface="+mj-lt"/>
              </a:rPr>
              <a:t>any cost towards </a:t>
            </a:r>
            <a:r>
              <a:rPr lang="en-US" sz="2400" dirty="0" smtClean="0">
                <a:latin typeface="+mj-lt"/>
              </a:rPr>
              <a:t>:</a:t>
            </a:r>
          </a:p>
          <a:p>
            <a:pPr lvl="1">
              <a:spcBef>
                <a:spcPts val="0"/>
              </a:spcBef>
              <a:spcAft>
                <a:spcPts val="600"/>
              </a:spcAft>
            </a:pPr>
            <a:r>
              <a:rPr lang="en-US" dirty="0" smtClean="0">
                <a:latin typeface="+mj-lt"/>
              </a:rPr>
              <a:t>Power </a:t>
            </a:r>
            <a:r>
              <a:rPr lang="en-US" dirty="0">
                <a:latin typeface="+mj-lt"/>
              </a:rPr>
              <a:t>purchase from sources like RGCCPP, Kayamkulam, </a:t>
            </a:r>
            <a:r>
              <a:rPr lang="en-US" dirty="0" err="1">
                <a:latin typeface="+mj-lt"/>
              </a:rPr>
              <a:t>Kasargod</a:t>
            </a:r>
            <a:r>
              <a:rPr lang="en-US" dirty="0">
                <a:latin typeface="+mj-lt"/>
              </a:rPr>
              <a:t> Solar park</a:t>
            </a:r>
          </a:p>
          <a:p>
            <a:pPr lvl="1">
              <a:spcBef>
                <a:spcPts val="0"/>
              </a:spcBef>
              <a:spcAft>
                <a:spcPts val="600"/>
              </a:spcAft>
            </a:pPr>
            <a:r>
              <a:rPr lang="en-US" dirty="0" smtClean="0">
                <a:latin typeface="+mj-lt"/>
              </a:rPr>
              <a:t>REC worth </a:t>
            </a:r>
            <a:r>
              <a:rPr lang="en-US" dirty="0">
                <a:latin typeface="+mj-lt"/>
              </a:rPr>
              <a:t>Rs.15 </a:t>
            </a:r>
            <a:r>
              <a:rPr lang="en-US" dirty="0" smtClean="0">
                <a:latin typeface="+mj-lt"/>
              </a:rPr>
              <a:t>Cr </a:t>
            </a:r>
            <a:r>
              <a:rPr lang="en-US" dirty="0">
                <a:latin typeface="+mj-lt"/>
              </a:rPr>
              <a:t>purchased </a:t>
            </a:r>
            <a:r>
              <a:rPr lang="en-US" dirty="0" smtClean="0">
                <a:latin typeface="+mj-lt"/>
              </a:rPr>
              <a:t>(FY17)</a:t>
            </a:r>
            <a:endParaRPr lang="en-US" dirty="0">
              <a:latin typeface="+mj-lt"/>
            </a:endParaRPr>
          </a:p>
          <a:p>
            <a:pPr lvl="1">
              <a:spcBef>
                <a:spcPts val="0"/>
              </a:spcBef>
              <a:spcAft>
                <a:spcPts val="600"/>
              </a:spcAft>
            </a:pPr>
            <a:r>
              <a:rPr lang="en-US" dirty="0">
                <a:latin typeface="+mj-lt"/>
              </a:rPr>
              <a:t>Power procurement proposed through DBFOO </a:t>
            </a:r>
            <a:r>
              <a:rPr lang="en-US" dirty="0" smtClean="0">
                <a:latin typeface="+mj-lt"/>
              </a:rPr>
              <a:t>– not fully approved </a:t>
            </a:r>
            <a:endParaRPr lang="en-US" dirty="0">
              <a:latin typeface="+mj-lt"/>
            </a:endParaRPr>
          </a:p>
          <a:p>
            <a:pPr>
              <a:spcBef>
                <a:spcPts val="0"/>
              </a:spcBef>
              <a:spcAft>
                <a:spcPts val="600"/>
              </a:spcAft>
            </a:pPr>
            <a:r>
              <a:rPr lang="en-US" sz="2400" dirty="0" smtClean="0">
                <a:latin typeface="+mj-lt"/>
              </a:rPr>
              <a:t>Power purchase is an </a:t>
            </a:r>
            <a:r>
              <a:rPr lang="en-US" sz="2400" dirty="0">
                <a:latin typeface="+mj-lt"/>
              </a:rPr>
              <a:t>uncontrollable </a:t>
            </a:r>
            <a:r>
              <a:rPr lang="en-US" sz="2400" dirty="0" smtClean="0">
                <a:latin typeface="+mj-lt"/>
              </a:rPr>
              <a:t>cost</a:t>
            </a:r>
          </a:p>
          <a:p>
            <a:pPr>
              <a:spcBef>
                <a:spcPts val="0"/>
              </a:spcBef>
              <a:spcAft>
                <a:spcPts val="600"/>
              </a:spcAft>
            </a:pPr>
            <a:r>
              <a:rPr lang="en-US" sz="2400" dirty="0" err="1" smtClean="0">
                <a:latin typeface="+mj-lt"/>
              </a:rPr>
              <a:t>Hon’ble</a:t>
            </a:r>
            <a:r>
              <a:rPr lang="en-US" sz="2400" dirty="0" smtClean="0">
                <a:latin typeface="+mj-lt"/>
              </a:rPr>
              <a:t> </a:t>
            </a:r>
            <a:r>
              <a:rPr lang="en-US" sz="2400" dirty="0">
                <a:latin typeface="+mj-lt"/>
              </a:rPr>
              <a:t>Commission may kindly true up the actual power purchase cost along with carrying cost, for 2016-17 and 2017-18 subject to prudence check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a:solidFill>
            <a:schemeClr val="accent6">
              <a:lumMod val="40000"/>
              <a:lumOff val="60000"/>
            </a:schemeClr>
          </a:solidFill>
        </p:spPr>
        <p:txBody>
          <a:bodyPr>
            <a:normAutofit/>
          </a:bodyPr>
          <a:lstStyle/>
          <a:p>
            <a:pPr algn="ctr"/>
            <a:r>
              <a:rPr lang="en-US" sz="4400" b="1" dirty="0" smtClean="0"/>
              <a:t>O&amp;M and </a:t>
            </a:r>
            <a:r>
              <a:rPr lang="en-US" sz="4400" b="1" dirty="0" err="1" smtClean="0"/>
              <a:t>RoE</a:t>
            </a:r>
            <a:endParaRPr lang="en-US" sz="4400" b="1" dirty="0"/>
          </a:p>
        </p:txBody>
      </p:sp>
      <p:sp>
        <p:nvSpPr>
          <p:cNvPr id="3" name="Content Placeholder 2"/>
          <p:cNvSpPr>
            <a:spLocks noGrp="1"/>
          </p:cNvSpPr>
          <p:nvPr>
            <p:ph idx="1"/>
          </p:nvPr>
        </p:nvSpPr>
        <p:spPr>
          <a:xfrm>
            <a:off x="838200" y="1802674"/>
            <a:ext cx="10515600" cy="4374289"/>
          </a:xfrm>
          <a:solidFill>
            <a:schemeClr val="accent6">
              <a:lumMod val="40000"/>
              <a:lumOff val="60000"/>
            </a:schemeClr>
          </a:solidFill>
        </p:spPr>
        <p:txBody>
          <a:bodyPr>
            <a:normAutofit fontScale="97500"/>
          </a:bodyPr>
          <a:lstStyle/>
          <a:p>
            <a:pPr>
              <a:spcBef>
                <a:spcPts val="0"/>
              </a:spcBef>
              <a:spcAft>
                <a:spcPts val="600"/>
              </a:spcAft>
            </a:pPr>
            <a:r>
              <a:rPr lang="en-US" sz="2800" dirty="0" smtClean="0">
                <a:latin typeface="+mj-lt"/>
              </a:rPr>
              <a:t>O&amp;M expenses </a:t>
            </a:r>
          </a:p>
          <a:p>
            <a:pPr lvl="1">
              <a:spcBef>
                <a:spcPts val="0"/>
              </a:spcBef>
              <a:spcAft>
                <a:spcPts val="600"/>
              </a:spcAft>
            </a:pPr>
            <a:r>
              <a:rPr lang="en-US" dirty="0" smtClean="0">
                <a:latin typeface="+mj-lt"/>
              </a:rPr>
              <a:t>Determined  as per Tariff Regulations 2014 </a:t>
            </a:r>
          </a:p>
          <a:p>
            <a:pPr lvl="2">
              <a:spcBef>
                <a:spcPts val="0"/>
              </a:spcBef>
              <a:spcAft>
                <a:spcPts val="600"/>
              </a:spcAft>
              <a:buNone/>
            </a:pPr>
            <a:r>
              <a:rPr lang="en-US" sz="2400" dirty="0" smtClean="0">
                <a:latin typeface="+mj-lt"/>
              </a:rPr>
              <a:t>– which are inadequate to recover genuine expenditure of KSEBL </a:t>
            </a:r>
          </a:p>
          <a:p>
            <a:pPr lvl="2">
              <a:spcBef>
                <a:spcPts val="0"/>
              </a:spcBef>
              <a:spcAft>
                <a:spcPts val="600"/>
              </a:spcAft>
              <a:buNone/>
            </a:pPr>
            <a:r>
              <a:rPr lang="en-US" sz="2400" dirty="0" smtClean="0">
                <a:latin typeface="+mj-lt"/>
              </a:rPr>
              <a:t>- Matter has been presented during the framing of Regulations itself</a:t>
            </a:r>
          </a:p>
          <a:p>
            <a:pPr>
              <a:spcBef>
                <a:spcPts val="0"/>
              </a:spcBef>
              <a:spcAft>
                <a:spcPts val="600"/>
              </a:spcAft>
            </a:pPr>
            <a:r>
              <a:rPr lang="en-US" sz="2800" dirty="0" smtClean="0">
                <a:latin typeface="+mj-lt"/>
              </a:rPr>
              <a:t>KSEBL requests </a:t>
            </a:r>
          </a:p>
          <a:p>
            <a:pPr lvl="1">
              <a:spcBef>
                <a:spcPts val="0"/>
              </a:spcBef>
              <a:spcAft>
                <a:spcPts val="600"/>
              </a:spcAft>
            </a:pPr>
            <a:r>
              <a:rPr lang="en-US" dirty="0" smtClean="0">
                <a:latin typeface="+mj-lt"/>
              </a:rPr>
              <a:t>To Review the amounts allowed </a:t>
            </a:r>
          </a:p>
          <a:p>
            <a:pPr lvl="2">
              <a:spcBef>
                <a:spcPts val="0"/>
              </a:spcBef>
              <a:spcAft>
                <a:spcPts val="600"/>
              </a:spcAft>
            </a:pPr>
            <a:r>
              <a:rPr lang="en-US" dirty="0" smtClean="0">
                <a:latin typeface="+mj-lt"/>
              </a:rPr>
              <a:t>under O&amp;M expenses </a:t>
            </a:r>
          </a:p>
          <a:p>
            <a:pPr lvl="3">
              <a:spcBef>
                <a:spcPts val="0"/>
              </a:spcBef>
              <a:spcAft>
                <a:spcPts val="600"/>
              </a:spcAft>
            </a:pPr>
            <a:r>
              <a:rPr lang="en-US" sz="2300" dirty="0" smtClean="0">
                <a:latin typeface="+mj-lt"/>
              </a:rPr>
              <a:t>and Return on equity</a:t>
            </a:r>
            <a:endParaRPr lang="en-US" sz="2300"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95745" y="316160"/>
            <a:ext cx="10972800" cy="1055440"/>
          </a:xfrm>
          <a:solidFill>
            <a:schemeClr val="accent6">
              <a:lumMod val="40000"/>
              <a:lumOff val="60000"/>
            </a:schemeClr>
          </a:solidFill>
        </p:spPr>
        <p:txBody>
          <a:bodyPr anchor="ctr">
            <a:normAutofit/>
          </a:bodyPr>
          <a:lstStyle/>
          <a:p>
            <a:pPr algn="ctr"/>
            <a:r>
              <a:rPr lang="en-US" sz="3600" b="1" dirty="0" smtClean="0"/>
              <a:t>INTEREST &amp; FINANCIAL CHARGES</a:t>
            </a:r>
            <a:endParaRPr lang="en-US" sz="3600" b="1" dirty="0"/>
          </a:p>
        </p:txBody>
      </p:sp>
      <p:sp>
        <p:nvSpPr>
          <p:cNvPr id="3" name="Content Placeholder 2"/>
          <p:cNvSpPr>
            <a:spLocks noGrp="1"/>
          </p:cNvSpPr>
          <p:nvPr>
            <p:ph idx="1"/>
          </p:nvPr>
        </p:nvSpPr>
        <p:spPr>
          <a:xfrm>
            <a:off x="606434" y="3461657"/>
            <a:ext cx="10972800" cy="2795451"/>
          </a:xfrm>
          <a:solidFill>
            <a:schemeClr val="accent6">
              <a:lumMod val="40000"/>
              <a:lumOff val="60000"/>
            </a:schemeClr>
          </a:solidFill>
        </p:spPr>
        <p:txBody>
          <a:bodyPr>
            <a:normAutofit/>
          </a:bodyPr>
          <a:lstStyle/>
          <a:p>
            <a:pPr lvl="1"/>
            <a:r>
              <a:rPr lang="en-US" dirty="0" smtClean="0">
                <a:latin typeface="+mj-lt"/>
              </a:rPr>
              <a:t>Difference:</a:t>
            </a:r>
          </a:p>
          <a:p>
            <a:pPr lvl="2"/>
            <a:r>
              <a:rPr lang="en-US" sz="2500" dirty="0" smtClean="0">
                <a:latin typeface="+mj-lt"/>
              </a:rPr>
              <a:t>interest on additional borrowings </a:t>
            </a:r>
          </a:p>
          <a:p>
            <a:pPr lvl="2"/>
            <a:r>
              <a:rPr lang="en-US" sz="2500" dirty="0" smtClean="0">
                <a:latin typeface="+mj-lt"/>
              </a:rPr>
              <a:t>interest on PF, </a:t>
            </a:r>
          </a:p>
          <a:p>
            <a:pPr lvl="2"/>
            <a:r>
              <a:rPr lang="en-US" sz="2500" dirty="0" smtClean="0">
                <a:latin typeface="+mj-lt"/>
              </a:rPr>
              <a:t>interest on security deposit</a:t>
            </a:r>
          </a:p>
          <a:p>
            <a:pPr lvl="2"/>
            <a:r>
              <a:rPr lang="en-US" sz="2500" dirty="0" smtClean="0">
                <a:latin typeface="+mj-lt"/>
              </a:rPr>
              <a:t>interest on overdrafts availed </a:t>
            </a:r>
          </a:p>
          <a:p>
            <a:pPr lvl="3">
              <a:buNone/>
            </a:pPr>
            <a:r>
              <a:rPr lang="en-US" sz="2300" dirty="0" smtClean="0">
                <a:latin typeface="+mj-lt"/>
              </a:rPr>
              <a:t>- </a:t>
            </a:r>
            <a:r>
              <a:rPr lang="en-US" sz="2300" i="1" dirty="0" smtClean="0">
                <a:solidFill>
                  <a:srgbClr val="C00000"/>
                </a:solidFill>
                <a:latin typeface="+mj-lt"/>
              </a:rPr>
              <a:t>make good approved and un-bridged revenue gap</a:t>
            </a:r>
          </a:p>
          <a:p>
            <a:endParaRPr lang="en-US" dirty="0">
              <a:latin typeface="+mj-lt"/>
            </a:endParaRPr>
          </a:p>
        </p:txBody>
      </p:sp>
      <p:graphicFrame>
        <p:nvGraphicFramePr>
          <p:cNvPr id="4" name="Table 3"/>
          <p:cNvGraphicFramePr>
            <a:graphicFrameLocks noGrp="1"/>
          </p:cNvGraphicFramePr>
          <p:nvPr/>
        </p:nvGraphicFramePr>
        <p:xfrm>
          <a:off x="574764" y="1777757"/>
          <a:ext cx="10985864" cy="1188720"/>
        </p:xfrm>
        <a:graphic>
          <a:graphicData uri="http://schemas.openxmlformats.org/drawingml/2006/table">
            <a:tbl>
              <a:tblPr firstRow="1" bandRow="1">
                <a:tableStyleId>{5C22544A-7EE6-4342-B048-85BDC9FD1C3A}</a:tableStyleId>
              </a:tblPr>
              <a:tblGrid>
                <a:gridCol w="2746466"/>
                <a:gridCol w="2746466"/>
                <a:gridCol w="2746466"/>
                <a:gridCol w="2746466"/>
              </a:tblGrid>
              <a:tr h="370840">
                <a:tc>
                  <a:txBody>
                    <a:bodyPr/>
                    <a:lstStyle/>
                    <a:p>
                      <a:pPr algn="ctr"/>
                      <a:r>
                        <a:rPr lang="en-US" sz="2000" dirty="0" smtClean="0">
                          <a:latin typeface="+mj-lt"/>
                        </a:rPr>
                        <a:t>FINANCIAL YEAR</a:t>
                      </a:r>
                      <a:endParaRPr lang="en-IN" sz="2000" dirty="0">
                        <a:latin typeface="+mj-lt"/>
                      </a:endParaRPr>
                    </a:p>
                  </a:txBody>
                  <a:tcPr/>
                </a:tc>
                <a:tc>
                  <a:txBody>
                    <a:bodyPr/>
                    <a:lstStyle/>
                    <a:p>
                      <a:pPr algn="ctr"/>
                      <a:r>
                        <a:rPr lang="en-US" sz="2000" dirty="0" smtClean="0">
                          <a:latin typeface="+mj-lt"/>
                        </a:rPr>
                        <a:t>KSERC APPROVAL</a:t>
                      </a:r>
                      <a:endParaRPr lang="en-IN" sz="2000" dirty="0">
                        <a:latin typeface="+mj-lt"/>
                      </a:endParaRPr>
                    </a:p>
                  </a:txBody>
                  <a:tcPr/>
                </a:tc>
                <a:tc>
                  <a:txBody>
                    <a:bodyPr/>
                    <a:lstStyle/>
                    <a:p>
                      <a:pPr algn="ctr"/>
                      <a:r>
                        <a:rPr lang="en-US" sz="2000" dirty="0" smtClean="0">
                          <a:latin typeface="+mj-lt"/>
                        </a:rPr>
                        <a:t> KSEB </a:t>
                      </a:r>
                      <a:r>
                        <a:rPr lang="en-US" sz="2000" baseline="0" dirty="0" smtClean="0">
                          <a:latin typeface="+mj-lt"/>
                        </a:rPr>
                        <a:t> SUBMISSION</a:t>
                      </a:r>
                      <a:endParaRPr lang="en-IN" sz="2000" dirty="0">
                        <a:latin typeface="+mj-lt"/>
                      </a:endParaRPr>
                    </a:p>
                  </a:txBody>
                  <a:tcPr/>
                </a:tc>
                <a:tc>
                  <a:txBody>
                    <a:bodyPr/>
                    <a:lstStyle/>
                    <a:p>
                      <a:pPr algn="ctr"/>
                      <a:r>
                        <a:rPr lang="en-US" sz="2000" dirty="0" smtClean="0">
                          <a:latin typeface="+mj-lt"/>
                        </a:rPr>
                        <a:t>Difference</a:t>
                      </a:r>
                      <a:endParaRPr lang="en-IN" sz="2000" dirty="0">
                        <a:latin typeface="+mj-lt"/>
                      </a:endParaRPr>
                    </a:p>
                  </a:txBody>
                  <a:tcPr/>
                </a:tc>
              </a:tr>
              <a:tr h="370840">
                <a:tc>
                  <a:txBody>
                    <a:bodyPr/>
                    <a:lstStyle/>
                    <a:p>
                      <a:pPr algn="ctr"/>
                      <a:r>
                        <a:rPr lang="en-US" sz="2000" dirty="0" smtClean="0">
                          <a:latin typeface="+mj-lt"/>
                        </a:rPr>
                        <a:t>2016 -17</a:t>
                      </a:r>
                      <a:endParaRPr lang="en-IN" sz="2000" dirty="0">
                        <a:latin typeface="+mj-lt"/>
                      </a:endParaRPr>
                    </a:p>
                  </a:txBody>
                  <a:tcPr/>
                </a:tc>
                <a:tc>
                  <a:txBody>
                    <a:bodyPr/>
                    <a:lstStyle/>
                    <a:p>
                      <a:pPr algn="ctr"/>
                      <a:r>
                        <a:rPr lang="en-US" sz="2000" dirty="0" smtClean="0">
                          <a:latin typeface="+mj-lt"/>
                        </a:rPr>
                        <a:t>Rs.</a:t>
                      </a:r>
                      <a:r>
                        <a:rPr lang="en-US" sz="2000" baseline="0" dirty="0" smtClean="0">
                          <a:latin typeface="+mj-lt"/>
                        </a:rPr>
                        <a:t> 1488.17 Cr</a:t>
                      </a:r>
                      <a:endParaRPr lang="en-IN" sz="2000" dirty="0">
                        <a:latin typeface="+mj-lt"/>
                      </a:endParaRPr>
                    </a:p>
                  </a:txBody>
                  <a:tcPr/>
                </a:tc>
                <a:tc>
                  <a:txBody>
                    <a:bodyPr/>
                    <a:lstStyle/>
                    <a:p>
                      <a:pPr algn="ctr"/>
                      <a:r>
                        <a:rPr lang="en-US" sz="2000" dirty="0" smtClean="0">
                          <a:latin typeface="+mj-lt"/>
                        </a:rPr>
                        <a:t>Rs. 1828.46 Cr</a:t>
                      </a:r>
                      <a:endParaRPr lang="en-IN" sz="2000" dirty="0">
                        <a:latin typeface="+mj-lt"/>
                      </a:endParaRPr>
                    </a:p>
                  </a:txBody>
                  <a:tcPr/>
                </a:tc>
                <a:tc>
                  <a:txBody>
                    <a:bodyPr/>
                    <a:lstStyle/>
                    <a:p>
                      <a:pPr algn="ctr"/>
                      <a:r>
                        <a:rPr lang="en-US" sz="2000" dirty="0" smtClean="0">
                          <a:latin typeface="+mj-lt"/>
                        </a:rPr>
                        <a:t>Rs. 340.19</a:t>
                      </a:r>
                      <a:endParaRPr lang="en-IN" sz="2000" dirty="0">
                        <a:latin typeface="+mj-lt"/>
                      </a:endParaRPr>
                    </a:p>
                  </a:txBody>
                  <a:tcPr/>
                </a:tc>
              </a:tr>
              <a:tr h="370840">
                <a:tc>
                  <a:txBody>
                    <a:bodyPr/>
                    <a:lstStyle/>
                    <a:p>
                      <a:pPr algn="ctr"/>
                      <a:r>
                        <a:rPr lang="en-US" sz="2000" dirty="0" smtClean="0">
                          <a:latin typeface="+mj-lt"/>
                        </a:rPr>
                        <a:t>2017 - 18</a:t>
                      </a:r>
                      <a:endParaRPr lang="en-IN" sz="2000" dirty="0">
                        <a:latin typeface="+mj-lt"/>
                      </a:endParaRPr>
                    </a:p>
                  </a:txBody>
                  <a:tcPr/>
                </a:tc>
                <a:tc>
                  <a:txBody>
                    <a:bodyPr/>
                    <a:lstStyle/>
                    <a:p>
                      <a:pPr algn="ctr"/>
                      <a:r>
                        <a:rPr lang="en-US" sz="2000" dirty="0" smtClean="0">
                          <a:latin typeface="+mj-lt"/>
                        </a:rPr>
                        <a:t>Rs. 1506.55 Cr</a:t>
                      </a:r>
                      <a:endParaRPr lang="en-IN" sz="2000" dirty="0">
                        <a:latin typeface="+mj-lt"/>
                      </a:endParaRPr>
                    </a:p>
                  </a:txBody>
                  <a:tcPr/>
                </a:tc>
                <a:tc>
                  <a:txBody>
                    <a:bodyPr/>
                    <a:lstStyle/>
                    <a:p>
                      <a:pPr algn="ctr"/>
                      <a:r>
                        <a:rPr lang="en-US" sz="2000" dirty="0" smtClean="0">
                          <a:latin typeface="+mj-lt"/>
                        </a:rPr>
                        <a:t>Rs.</a:t>
                      </a:r>
                      <a:r>
                        <a:rPr lang="en-US" sz="2000" baseline="0" dirty="0" smtClean="0">
                          <a:latin typeface="+mj-lt"/>
                        </a:rPr>
                        <a:t> </a:t>
                      </a:r>
                      <a:r>
                        <a:rPr lang="en-US" sz="2000" dirty="0" smtClean="0">
                          <a:latin typeface="+mj-lt"/>
                        </a:rPr>
                        <a:t>2037.73 Cr</a:t>
                      </a:r>
                      <a:endParaRPr lang="en-IN" sz="2000" dirty="0">
                        <a:latin typeface="+mj-lt"/>
                      </a:endParaRPr>
                    </a:p>
                  </a:txBody>
                  <a:tcPr/>
                </a:tc>
                <a:tc>
                  <a:txBody>
                    <a:bodyPr/>
                    <a:lstStyle/>
                    <a:p>
                      <a:pPr algn="ctr"/>
                      <a:r>
                        <a:rPr lang="en-US" sz="2000" dirty="0" smtClean="0">
                          <a:latin typeface="+mj-lt"/>
                        </a:rPr>
                        <a:t>Rs. 530.98</a:t>
                      </a:r>
                      <a:endParaRPr lang="en-IN" sz="2000" dirty="0">
                        <a:latin typeface="+mj-lt"/>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4224"/>
          </a:xfrm>
          <a:solidFill>
            <a:schemeClr val="accent6">
              <a:lumMod val="40000"/>
              <a:lumOff val="60000"/>
            </a:schemeClr>
          </a:solidFill>
        </p:spPr>
        <p:txBody>
          <a:bodyPr anchor="ctr" anchorCtr="0">
            <a:noAutofit/>
          </a:bodyPr>
          <a:lstStyle/>
          <a:p>
            <a:pPr algn="ctr"/>
            <a:r>
              <a:rPr lang="en-US" sz="3600" b="1" dirty="0"/>
              <a:t>Interest on </a:t>
            </a:r>
            <a:r>
              <a:rPr lang="en-US" sz="3600" b="1" dirty="0" smtClean="0"/>
              <a:t>additional borrowings</a:t>
            </a:r>
            <a:endParaRPr lang="en-US" sz="3600" b="1" dirty="0"/>
          </a:p>
        </p:txBody>
      </p:sp>
      <p:sp>
        <p:nvSpPr>
          <p:cNvPr id="3" name="Content Placeholder 2"/>
          <p:cNvSpPr>
            <a:spLocks noGrp="1"/>
          </p:cNvSpPr>
          <p:nvPr>
            <p:ph idx="1"/>
          </p:nvPr>
        </p:nvSpPr>
        <p:spPr>
          <a:xfrm>
            <a:off x="838200" y="1645920"/>
            <a:ext cx="10515600" cy="4893425"/>
          </a:xfrm>
          <a:solidFill>
            <a:schemeClr val="accent6">
              <a:lumMod val="40000"/>
              <a:lumOff val="60000"/>
            </a:schemeClr>
          </a:solidFill>
        </p:spPr>
        <p:txBody>
          <a:bodyPr>
            <a:normAutofit fontScale="47500" lnSpcReduction="20000"/>
          </a:bodyPr>
          <a:lstStyle/>
          <a:p>
            <a:endParaRPr lang="en-US" dirty="0" smtClean="0"/>
          </a:p>
          <a:p>
            <a:pPr>
              <a:lnSpc>
                <a:spcPct val="120000"/>
              </a:lnSpc>
              <a:spcBef>
                <a:spcPts val="0"/>
              </a:spcBef>
            </a:pPr>
            <a:r>
              <a:rPr lang="en-US" sz="4500" b="1" dirty="0" smtClean="0">
                <a:latin typeface="+mj-lt"/>
              </a:rPr>
              <a:t>Assessed interest on Rs.3753 Cr only towards loans and bonds as on 31-3-2016</a:t>
            </a:r>
          </a:p>
          <a:p>
            <a:pPr>
              <a:lnSpc>
                <a:spcPct val="120000"/>
              </a:lnSpc>
              <a:spcBef>
                <a:spcPts val="0"/>
              </a:spcBef>
            </a:pPr>
            <a:endParaRPr lang="en-US" sz="4500" b="1" dirty="0" smtClean="0">
              <a:latin typeface="+mj-lt"/>
            </a:endParaRPr>
          </a:p>
          <a:p>
            <a:pPr>
              <a:lnSpc>
                <a:spcPct val="120000"/>
              </a:lnSpc>
              <a:spcBef>
                <a:spcPts val="0"/>
              </a:spcBef>
            </a:pPr>
            <a:r>
              <a:rPr lang="en-US" sz="4500" b="1" dirty="0" smtClean="0">
                <a:latin typeface="+mj-lt"/>
              </a:rPr>
              <a:t>No </a:t>
            </a:r>
            <a:r>
              <a:rPr lang="en-US" sz="4500" b="1" dirty="0">
                <a:latin typeface="+mj-lt"/>
              </a:rPr>
              <a:t>interest </a:t>
            </a:r>
            <a:r>
              <a:rPr lang="en-US" sz="4500" b="1" dirty="0" smtClean="0">
                <a:latin typeface="+mj-lt"/>
              </a:rPr>
              <a:t>approved for additional </a:t>
            </a:r>
            <a:r>
              <a:rPr lang="en-US" sz="4500" b="1" dirty="0">
                <a:latin typeface="+mj-lt"/>
              </a:rPr>
              <a:t>borrowings proposed </a:t>
            </a:r>
            <a:r>
              <a:rPr lang="en-US" sz="4500" b="1" dirty="0" smtClean="0">
                <a:latin typeface="+mj-lt"/>
              </a:rPr>
              <a:t>for </a:t>
            </a:r>
            <a:r>
              <a:rPr lang="en-US" sz="4500" b="1" dirty="0">
                <a:latin typeface="+mj-lt"/>
              </a:rPr>
              <a:t>capital investments </a:t>
            </a:r>
            <a:endParaRPr lang="en-US" sz="4500" b="1" dirty="0" smtClean="0">
              <a:latin typeface="+mj-lt"/>
            </a:endParaRPr>
          </a:p>
          <a:p>
            <a:pPr lvl="1">
              <a:lnSpc>
                <a:spcPct val="120000"/>
              </a:lnSpc>
              <a:spcBef>
                <a:spcPts val="0"/>
              </a:spcBef>
            </a:pPr>
            <a:r>
              <a:rPr lang="en-US" sz="4500" b="1" dirty="0" smtClean="0">
                <a:latin typeface="+mj-lt"/>
              </a:rPr>
              <a:t>Reasoning that </a:t>
            </a:r>
            <a:r>
              <a:rPr lang="en-US" sz="4500" b="1" dirty="0">
                <a:latin typeface="+mj-lt"/>
              </a:rPr>
              <a:t>KSEBL has not filed any application for investment </a:t>
            </a:r>
            <a:r>
              <a:rPr lang="en-US" sz="4500" b="1" dirty="0" smtClean="0">
                <a:latin typeface="+mj-lt"/>
              </a:rPr>
              <a:t>approval </a:t>
            </a:r>
          </a:p>
          <a:p>
            <a:pPr>
              <a:lnSpc>
                <a:spcPct val="120000"/>
              </a:lnSpc>
              <a:spcBef>
                <a:spcPts val="0"/>
              </a:spcBef>
            </a:pPr>
            <a:endParaRPr lang="en-US" sz="4500" b="1" dirty="0" smtClean="0">
              <a:latin typeface="+mj-lt"/>
            </a:endParaRPr>
          </a:p>
          <a:p>
            <a:pPr>
              <a:lnSpc>
                <a:spcPct val="120000"/>
              </a:lnSpc>
              <a:spcBef>
                <a:spcPts val="0"/>
              </a:spcBef>
            </a:pPr>
            <a:r>
              <a:rPr lang="en-US" sz="4500" b="1" dirty="0" smtClean="0">
                <a:latin typeface="+mj-lt"/>
              </a:rPr>
              <a:t>KSEBL</a:t>
            </a:r>
            <a:r>
              <a:rPr lang="en-US" sz="4500" b="1" dirty="0">
                <a:latin typeface="+mj-lt"/>
              </a:rPr>
              <a:t>, </a:t>
            </a:r>
            <a:r>
              <a:rPr lang="en-US" sz="4500" b="1" dirty="0" smtClean="0">
                <a:latin typeface="+mj-lt"/>
              </a:rPr>
              <a:t>vide ARR </a:t>
            </a:r>
            <a:r>
              <a:rPr lang="en-US" sz="4500" b="1" dirty="0">
                <a:latin typeface="+mj-lt"/>
              </a:rPr>
              <a:t>&amp; ERC petition for </a:t>
            </a:r>
            <a:r>
              <a:rPr lang="en-US" sz="4500" b="1" dirty="0" smtClean="0">
                <a:latin typeface="+mj-lt"/>
              </a:rPr>
              <a:t>2015-16</a:t>
            </a:r>
            <a:r>
              <a:rPr lang="en-US" sz="4500" b="1" dirty="0">
                <a:latin typeface="+mj-lt"/>
              </a:rPr>
              <a:t>, </a:t>
            </a:r>
            <a:r>
              <a:rPr lang="en-US" sz="4500" b="1" dirty="0" smtClean="0">
                <a:latin typeface="+mj-lt"/>
              </a:rPr>
              <a:t>submitted details Rs 1353 </a:t>
            </a:r>
            <a:r>
              <a:rPr lang="en-US" sz="4500" b="1" dirty="0" err="1" smtClean="0">
                <a:latin typeface="+mj-lt"/>
              </a:rPr>
              <a:t>crore</a:t>
            </a:r>
            <a:r>
              <a:rPr lang="en-US" sz="4500" b="1" dirty="0" smtClean="0">
                <a:latin typeface="+mj-lt"/>
              </a:rPr>
              <a:t> of CI</a:t>
            </a:r>
          </a:p>
          <a:p>
            <a:pPr lvl="1">
              <a:lnSpc>
                <a:spcPct val="120000"/>
              </a:lnSpc>
              <a:spcBef>
                <a:spcPts val="0"/>
              </a:spcBef>
            </a:pPr>
            <a:r>
              <a:rPr lang="en-US" sz="4500" b="1" dirty="0" smtClean="0">
                <a:latin typeface="+mj-lt"/>
              </a:rPr>
              <a:t>Achieved a progress </a:t>
            </a:r>
            <a:r>
              <a:rPr lang="en-US" sz="4500" b="1" dirty="0">
                <a:latin typeface="+mj-lt"/>
              </a:rPr>
              <a:t>of Rs.1239.44 </a:t>
            </a:r>
            <a:r>
              <a:rPr lang="en-US" sz="4500" b="1" dirty="0" err="1" smtClean="0">
                <a:latin typeface="+mj-lt"/>
              </a:rPr>
              <a:t>crore</a:t>
            </a:r>
            <a:r>
              <a:rPr lang="en-US" sz="4500" b="1" dirty="0" smtClean="0">
                <a:latin typeface="+mj-lt"/>
              </a:rPr>
              <a:t> (92%)</a:t>
            </a:r>
            <a:endParaRPr lang="en-US" sz="4500" b="1" dirty="0">
              <a:latin typeface="+mj-lt"/>
            </a:endParaRPr>
          </a:p>
          <a:p>
            <a:pPr>
              <a:lnSpc>
                <a:spcPct val="120000"/>
              </a:lnSpc>
              <a:spcBef>
                <a:spcPts val="0"/>
              </a:spcBef>
            </a:pPr>
            <a:endParaRPr lang="en-US" sz="4500" b="1" dirty="0" smtClean="0">
              <a:latin typeface="+mj-lt"/>
            </a:endParaRPr>
          </a:p>
          <a:p>
            <a:pPr>
              <a:lnSpc>
                <a:spcPct val="120000"/>
              </a:lnSpc>
              <a:spcBef>
                <a:spcPts val="0"/>
              </a:spcBef>
            </a:pPr>
            <a:r>
              <a:rPr lang="en-US" sz="4500" b="1" dirty="0" smtClean="0">
                <a:latin typeface="+mj-lt"/>
              </a:rPr>
              <a:t>Capital Investment Plan for FY 17 (Rs.1562.72 </a:t>
            </a:r>
            <a:r>
              <a:rPr lang="en-US" sz="4500" b="1" dirty="0" err="1" smtClean="0">
                <a:latin typeface="+mj-lt"/>
              </a:rPr>
              <a:t>crore</a:t>
            </a:r>
            <a:r>
              <a:rPr lang="en-US" sz="4500" b="1" dirty="0" smtClean="0">
                <a:latin typeface="+mj-lt"/>
              </a:rPr>
              <a:t>) submitted on 30.05.2016</a:t>
            </a:r>
          </a:p>
          <a:p>
            <a:pPr lvl="1">
              <a:lnSpc>
                <a:spcPct val="120000"/>
              </a:lnSpc>
              <a:spcBef>
                <a:spcPts val="0"/>
              </a:spcBef>
            </a:pPr>
            <a:r>
              <a:rPr lang="en-US" sz="4500" b="1" dirty="0" smtClean="0">
                <a:latin typeface="+mj-lt"/>
              </a:rPr>
              <a:t>Reviewed on </a:t>
            </a:r>
            <a:r>
              <a:rPr lang="en-US" sz="4500" b="1" dirty="0">
                <a:latin typeface="+mj-lt"/>
              </a:rPr>
              <a:t>02.06.2016 </a:t>
            </a:r>
            <a:endParaRPr lang="en-US" sz="4500" b="1" dirty="0" smtClean="0">
              <a:latin typeface="+mj-lt"/>
            </a:endParaRPr>
          </a:p>
          <a:p>
            <a:pPr lvl="1">
              <a:lnSpc>
                <a:spcPct val="120000"/>
              </a:lnSpc>
              <a:spcBef>
                <a:spcPts val="0"/>
              </a:spcBef>
            </a:pPr>
            <a:r>
              <a:rPr lang="en-US" sz="4500" b="1" dirty="0" smtClean="0">
                <a:latin typeface="+mj-lt"/>
              </a:rPr>
              <a:t>KSEBL filed additional details directed by Hon Commission on 05.09.2016</a:t>
            </a:r>
          </a:p>
          <a:p>
            <a:pPr lvl="1">
              <a:lnSpc>
                <a:spcPct val="120000"/>
              </a:lnSpc>
              <a:spcBef>
                <a:spcPts val="0"/>
              </a:spcBef>
            </a:pPr>
            <a:r>
              <a:rPr lang="en-US" sz="4500" b="1" dirty="0" smtClean="0">
                <a:latin typeface="+mj-lt"/>
              </a:rPr>
              <a:t>Actual CI for 2016-17 is about </a:t>
            </a:r>
            <a:r>
              <a:rPr lang="en-US" sz="4500" b="1" dirty="0">
                <a:latin typeface="+mj-lt"/>
              </a:rPr>
              <a:t>Rs.1565.93 </a:t>
            </a:r>
            <a:r>
              <a:rPr lang="en-US" sz="4500" b="1" dirty="0" err="1" smtClean="0">
                <a:latin typeface="+mj-lt"/>
              </a:rPr>
              <a:t>crore</a:t>
            </a:r>
            <a:endParaRPr lang="en-US" sz="4200" b="1"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3954" y="482691"/>
            <a:ext cx="10659292" cy="1045663"/>
          </a:xfrm>
          <a:solidFill>
            <a:schemeClr val="accent6">
              <a:lumMod val="40000"/>
              <a:lumOff val="60000"/>
            </a:schemeClr>
          </a:solidFill>
        </p:spPr>
        <p:txBody>
          <a:bodyPr anchor="ctr">
            <a:normAutofit/>
          </a:bodyPr>
          <a:lstStyle/>
          <a:p>
            <a:pPr algn="ctr"/>
            <a:r>
              <a:rPr lang="en-US" sz="4000" b="1" dirty="0"/>
              <a:t>Interest on </a:t>
            </a:r>
            <a:r>
              <a:rPr lang="en-US" sz="4000" b="1" dirty="0" smtClean="0"/>
              <a:t>additional borrowings</a:t>
            </a:r>
            <a:endParaRPr lang="en-US" sz="4000" b="1" dirty="0"/>
          </a:p>
        </p:txBody>
      </p:sp>
      <p:sp>
        <p:nvSpPr>
          <p:cNvPr id="3" name="Content Placeholder 2"/>
          <p:cNvSpPr>
            <a:spLocks noGrp="1"/>
          </p:cNvSpPr>
          <p:nvPr>
            <p:ph idx="1"/>
          </p:nvPr>
        </p:nvSpPr>
        <p:spPr>
          <a:xfrm>
            <a:off x="705394" y="1920240"/>
            <a:ext cx="10698480" cy="4522124"/>
          </a:xfrm>
          <a:solidFill>
            <a:schemeClr val="accent6">
              <a:lumMod val="40000"/>
              <a:lumOff val="60000"/>
            </a:schemeClr>
          </a:solidFill>
        </p:spPr>
        <p:txBody>
          <a:bodyPr>
            <a:normAutofit fontScale="92500" lnSpcReduction="10000"/>
          </a:bodyPr>
          <a:lstStyle/>
          <a:p>
            <a:pPr>
              <a:lnSpc>
                <a:spcPct val="110000"/>
              </a:lnSpc>
              <a:spcBef>
                <a:spcPts val="0"/>
              </a:spcBef>
              <a:spcAft>
                <a:spcPts val="1200"/>
              </a:spcAft>
            </a:pPr>
            <a:r>
              <a:rPr lang="en-US" b="1" dirty="0" smtClean="0">
                <a:latin typeface="+mj-lt"/>
              </a:rPr>
              <a:t>T&amp;D </a:t>
            </a:r>
            <a:r>
              <a:rPr lang="en-US" b="1" dirty="0">
                <a:latin typeface="+mj-lt"/>
              </a:rPr>
              <a:t>loss reduction </a:t>
            </a:r>
            <a:r>
              <a:rPr lang="en-US" b="1" dirty="0" smtClean="0">
                <a:latin typeface="+mj-lt"/>
              </a:rPr>
              <a:t>targets fixed:</a:t>
            </a:r>
          </a:p>
          <a:p>
            <a:pPr lvl="1">
              <a:lnSpc>
                <a:spcPct val="110000"/>
              </a:lnSpc>
              <a:spcBef>
                <a:spcPts val="0"/>
              </a:spcBef>
              <a:spcAft>
                <a:spcPts val="1200"/>
              </a:spcAft>
            </a:pPr>
            <a:r>
              <a:rPr lang="en-US" b="1" dirty="0" smtClean="0">
                <a:latin typeface="+mj-lt"/>
              </a:rPr>
              <a:t>0.30</a:t>
            </a:r>
            <a:r>
              <a:rPr lang="en-US" b="1" dirty="0">
                <a:latin typeface="+mj-lt"/>
              </a:rPr>
              <a:t>% for 2016-17 and 0.25% for </a:t>
            </a:r>
            <a:r>
              <a:rPr lang="en-US" b="1" dirty="0" smtClean="0">
                <a:latin typeface="+mj-lt"/>
              </a:rPr>
              <a:t>2017-18 </a:t>
            </a:r>
          </a:p>
          <a:p>
            <a:pPr lvl="1">
              <a:lnSpc>
                <a:spcPct val="110000"/>
              </a:lnSpc>
              <a:spcBef>
                <a:spcPts val="0"/>
              </a:spcBef>
              <a:spcAft>
                <a:spcPts val="1200"/>
              </a:spcAft>
            </a:pPr>
            <a:r>
              <a:rPr lang="en-US" sz="2200" b="1" dirty="0" smtClean="0">
                <a:latin typeface="+mj-lt"/>
              </a:rPr>
              <a:t>Other </a:t>
            </a:r>
            <a:r>
              <a:rPr lang="en-US" sz="2200" b="1" i="1" dirty="0" smtClean="0">
                <a:latin typeface="+mj-lt"/>
              </a:rPr>
              <a:t>statutory obligations</a:t>
            </a:r>
            <a:endParaRPr lang="en-US" sz="2200" b="1" dirty="0" smtClean="0">
              <a:latin typeface="+mj-lt"/>
            </a:endParaRPr>
          </a:p>
          <a:p>
            <a:pPr lvl="2">
              <a:lnSpc>
                <a:spcPct val="110000"/>
              </a:lnSpc>
              <a:spcBef>
                <a:spcPts val="0"/>
              </a:spcBef>
              <a:spcAft>
                <a:spcPts val="1200"/>
              </a:spcAft>
            </a:pPr>
            <a:r>
              <a:rPr lang="en-US" sz="2600" b="1" i="1" dirty="0" smtClean="0">
                <a:latin typeface="+mj-lt"/>
              </a:rPr>
              <a:t>Targets can </a:t>
            </a:r>
            <a:r>
              <a:rPr lang="en-US" sz="2600" b="1" i="1" dirty="0">
                <a:latin typeface="+mj-lt"/>
              </a:rPr>
              <a:t>be achieved only by undertaking </a:t>
            </a:r>
            <a:r>
              <a:rPr lang="en-US" sz="2600" b="1" i="1" dirty="0" smtClean="0">
                <a:latin typeface="+mj-lt"/>
              </a:rPr>
              <a:t>required </a:t>
            </a:r>
            <a:r>
              <a:rPr lang="en-US" sz="2600" b="1" i="1" dirty="0">
                <a:latin typeface="+mj-lt"/>
              </a:rPr>
              <a:t>capital </a:t>
            </a:r>
            <a:r>
              <a:rPr lang="en-US" sz="2600" b="1" i="1" dirty="0" smtClean="0">
                <a:latin typeface="+mj-lt"/>
              </a:rPr>
              <a:t>works </a:t>
            </a:r>
          </a:p>
          <a:p>
            <a:pPr>
              <a:lnSpc>
                <a:spcPct val="110000"/>
              </a:lnSpc>
              <a:spcBef>
                <a:spcPts val="0"/>
              </a:spcBef>
              <a:spcAft>
                <a:spcPts val="1200"/>
              </a:spcAft>
            </a:pPr>
            <a:r>
              <a:rPr lang="en-US" b="1" dirty="0" smtClean="0">
                <a:latin typeface="+mj-lt"/>
              </a:rPr>
              <a:t>CI Plan FY18 </a:t>
            </a:r>
          </a:p>
          <a:p>
            <a:pPr lvl="1">
              <a:lnSpc>
                <a:spcPct val="110000"/>
              </a:lnSpc>
              <a:spcBef>
                <a:spcPts val="0"/>
              </a:spcBef>
              <a:spcAft>
                <a:spcPts val="1200"/>
              </a:spcAft>
            </a:pPr>
            <a:r>
              <a:rPr lang="en-US" b="1" dirty="0" smtClean="0">
                <a:latin typeface="+mj-lt"/>
              </a:rPr>
              <a:t>GBU &amp; DBU already submitted ; </a:t>
            </a:r>
          </a:p>
          <a:p>
            <a:pPr lvl="1">
              <a:lnSpc>
                <a:spcPct val="110000"/>
              </a:lnSpc>
              <a:spcBef>
                <a:spcPts val="0"/>
              </a:spcBef>
              <a:spcAft>
                <a:spcPts val="1200"/>
              </a:spcAft>
            </a:pPr>
            <a:r>
              <a:rPr lang="en-US" b="1" dirty="0" smtClean="0">
                <a:latin typeface="+mj-lt"/>
              </a:rPr>
              <a:t>TBU being </a:t>
            </a:r>
            <a:r>
              <a:rPr lang="en-US" b="1" dirty="0">
                <a:latin typeface="+mj-lt"/>
              </a:rPr>
              <a:t>prepared and </a:t>
            </a:r>
            <a:r>
              <a:rPr lang="en-US" b="1" dirty="0" smtClean="0">
                <a:latin typeface="+mj-lt"/>
              </a:rPr>
              <a:t>will </a:t>
            </a:r>
            <a:r>
              <a:rPr lang="en-US" b="1" dirty="0">
                <a:latin typeface="+mj-lt"/>
              </a:rPr>
              <a:t>be </a:t>
            </a:r>
            <a:r>
              <a:rPr lang="en-US" b="1" dirty="0" smtClean="0">
                <a:latin typeface="+mj-lt"/>
              </a:rPr>
              <a:t>submitted soon</a:t>
            </a:r>
            <a:endParaRPr lang="en-US" b="1" dirty="0">
              <a:latin typeface="+mj-lt"/>
            </a:endParaRPr>
          </a:p>
          <a:p>
            <a:pPr>
              <a:lnSpc>
                <a:spcPct val="110000"/>
              </a:lnSpc>
              <a:spcBef>
                <a:spcPts val="0"/>
              </a:spcBef>
              <a:spcAft>
                <a:spcPts val="1200"/>
              </a:spcAft>
            </a:pPr>
            <a:r>
              <a:rPr lang="en-US" b="1" dirty="0" smtClean="0">
                <a:solidFill>
                  <a:srgbClr val="C00000"/>
                </a:solidFill>
                <a:latin typeface="+mj-lt"/>
              </a:rPr>
              <a:t>Hon Commission may please approve:</a:t>
            </a:r>
          </a:p>
          <a:p>
            <a:pPr lvl="1">
              <a:lnSpc>
                <a:spcPct val="110000"/>
              </a:lnSpc>
              <a:spcBef>
                <a:spcPts val="0"/>
              </a:spcBef>
              <a:spcAft>
                <a:spcPts val="1200"/>
              </a:spcAft>
            </a:pPr>
            <a:r>
              <a:rPr lang="en-US" b="1" dirty="0" smtClean="0">
                <a:solidFill>
                  <a:srgbClr val="C00000"/>
                </a:solidFill>
                <a:latin typeface="+mj-lt"/>
              </a:rPr>
              <a:t>CI Plans, additional borrowings &amp; interest thereon : </a:t>
            </a:r>
            <a:r>
              <a:rPr lang="en-US" sz="2200" b="1" dirty="0" smtClean="0">
                <a:solidFill>
                  <a:srgbClr val="C00000"/>
                </a:solidFill>
                <a:latin typeface="+mj-lt"/>
              </a:rPr>
              <a:t>Rs.165 Cr </a:t>
            </a:r>
            <a:r>
              <a:rPr lang="en-US" sz="2200" b="1" dirty="0">
                <a:solidFill>
                  <a:srgbClr val="C00000"/>
                </a:solidFill>
                <a:latin typeface="+mj-lt"/>
              </a:rPr>
              <a:t>for </a:t>
            </a:r>
            <a:r>
              <a:rPr lang="en-US" sz="2200" b="1" dirty="0" smtClean="0">
                <a:solidFill>
                  <a:srgbClr val="C00000"/>
                </a:solidFill>
                <a:latin typeface="+mj-lt"/>
              </a:rPr>
              <a:t>FY18</a:t>
            </a:r>
            <a:endParaRPr lang="en-US" sz="2200" b="1" dirty="0">
              <a:solidFill>
                <a:srgbClr val="C00000"/>
              </a:solidFill>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7834"/>
            <a:ext cx="10972800" cy="560832"/>
          </a:xfrm>
          <a:solidFill>
            <a:schemeClr val="accent6">
              <a:lumMod val="40000"/>
              <a:lumOff val="60000"/>
            </a:schemeClr>
          </a:solidFill>
        </p:spPr>
        <p:txBody>
          <a:bodyPr>
            <a:normAutofit/>
          </a:bodyPr>
          <a:lstStyle/>
          <a:p>
            <a:pPr algn="ctr"/>
            <a:r>
              <a:rPr lang="en-US" sz="3200" b="1" dirty="0" smtClean="0"/>
              <a:t>Interest on overdrafts</a:t>
            </a:r>
            <a:endParaRPr lang="en-US" sz="3200" dirty="0"/>
          </a:p>
        </p:txBody>
      </p:sp>
      <p:sp>
        <p:nvSpPr>
          <p:cNvPr id="3" name="Content Placeholder 2"/>
          <p:cNvSpPr>
            <a:spLocks noGrp="1"/>
          </p:cNvSpPr>
          <p:nvPr>
            <p:ph idx="1"/>
          </p:nvPr>
        </p:nvSpPr>
        <p:spPr>
          <a:xfrm>
            <a:off x="609600" y="1432560"/>
            <a:ext cx="10972800" cy="4892040"/>
          </a:xfrm>
          <a:solidFill>
            <a:schemeClr val="accent6">
              <a:lumMod val="40000"/>
              <a:lumOff val="60000"/>
            </a:schemeClr>
          </a:solidFill>
        </p:spPr>
        <p:txBody>
          <a:bodyPr/>
          <a:lstStyle/>
          <a:p>
            <a:pPr>
              <a:spcBef>
                <a:spcPts val="0"/>
              </a:spcBef>
              <a:spcAft>
                <a:spcPts val="1200"/>
              </a:spcAft>
            </a:pPr>
            <a:r>
              <a:rPr lang="en-US" dirty="0" smtClean="0">
                <a:latin typeface="+mj-lt"/>
              </a:rPr>
              <a:t>Rs.240 </a:t>
            </a:r>
            <a:r>
              <a:rPr lang="en-US" dirty="0" err="1" smtClean="0">
                <a:latin typeface="+mj-lt"/>
              </a:rPr>
              <a:t>crore</a:t>
            </a:r>
            <a:r>
              <a:rPr lang="en-US" dirty="0" smtClean="0">
                <a:latin typeface="+mj-lt"/>
              </a:rPr>
              <a:t> was disallowed on interest on overdrafts for the years 2016-17 and 2017-18</a:t>
            </a:r>
          </a:p>
          <a:p>
            <a:pPr lvl="1">
              <a:spcBef>
                <a:spcPts val="0"/>
              </a:spcBef>
              <a:spcAft>
                <a:spcPts val="1200"/>
              </a:spcAft>
            </a:pPr>
            <a:r>
              <a:rPr lang="en-US" dirty="0" smtClean="0">
                <a:latin typeface="+mj-lt"/>
              </a:rPr>
              <a:t>Stating that KSEB Ltd has not submitted sufficient details for assessing working capital </a:t>
            </a:r>
          </a:p>
          <a:p>
            <a:pPr>
              <a:spcBef>
                <a:spcPts val="0"/>
              </a:spcBef>
              <a:spcAft>
                <a:spcPts val="1200"/>
              </a:spcAft>
            </a:pPr>
            <a:r>
              <a:rPr lang="en-US" dirty="0" smtClean="0">
                <a:latin typeface="+mj-lt"/>
              </a:rPr>
              <a:t>Disallowed interest on overdraft, treating it as working capital</a:t>
            </a:r>
          </a:p>
          <a:p>
            <a:pPr>
              <a:spcBef>
                <a:spcPts val="0"/>
              </a:spcBef>
              <a:spcAft>
                <a:spcPts val="1200"/>
              </a:spcAft>
            </a:pPr>
            <a:r>
              <a:rPr lang="en-US" dirty="0" smtClean="0">
                <a:latin typeface="+mj-lt"/>
              </a:rPr>
              <a:t>This amount is not entirely for working capital requirement of current year</a:t>
            </a:r>
          </a:p>
          <a:p>
            <a:pPr>
              <a:spcBef>
                <a:spcPts val="0"/>
              </a:spcBef>
              <a:spcAft>
                <a:spcPts val="1200"/>
              </a:spcAft>
            </a:pPr>
            <a:r>
              <a:rPr lang="en-US" dirty="0" smtClean="0">
                <a:latin typeface="+mj-lt"/>
              </a:rPr>
              <a:t>Huge amount of overdraft is a reflection of debt financing of approved and un bridged revenue gaps of previous years. Till 2014-15 the approved </a:t>
            </a:r>
            <a:r>
              <a:rPr lang="en-US" dirty="0" err="1" smtClean="0">
                <a:latin typeface="+mj-lt"/>
              </a:rPr>
              <a:t>unbridged</a:t>
            </a:r>
            <a:r>
              <a:rPr lang="en-US" dirty="0" smtClean="0">
                <a:latin typeface="+mj-lt"/>
              </a:rPr>
              <a:t> revenue gap is Rs 6514.31 </a:t>
            </a:r>
            <a:r>
              <a:rPr lang="en-US" dirty="0" err="1" smtClean="0">
                <a:latin typeface="+mj-lt"/>
              </a:rPr>
              <a:t>crores</a:t>
            </a:r>
            <a:endParaRPr lang="en-US" dirty="0" smtClean="0">
              <a:latin typeface="+mj-lt"/>
            </a:endParaRPr>
          </a:p>
          <a:p>
            <a:endParaRPr lang="en-US"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767</TotalTime>
  <Words>2124</Words>
  <Application>Microsoft Office PowerPoint</Application>
  <PresentationFormat>Custom</PresentationFormat>
  <Paragraphs>515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 REVIEW PETITION  IN  TARIFF ORDER FY18</vt:lpstr>
      <vt:lpstr>KSERC TARIFF ORDER DATED 17.04.2017</vt:lpstr>
      <vt:lpstr>DIFFERENCES </vt:lpstr>
      <vt:lpstr>POWER PURCHASE</vt:lpstr>
      <vt:lpstr>O&amp;M and RoE</vt:lpstr>
      <vt:lpstr>INTEREST &amp; FINANCIAL CHARGES</vt:lpstr>
      <vt:lpstr>Interest on additional borrowings</vt:lpstr>
      <vt:lpstr>Interest on additional borrowings</vt:lpstr>
      <vt:lpstr>Interest on overdrafts</vt:lpstr>
      <vt:lpstr>Un-bridged approved revenue gap</vt:lpstr>
      <vt:lpstr>DEPRECIATION</vt:lpstr>
      <vt:lpstr>CROSS SUBSIDY SURCHARGE</vt:lpstr>
      <vt:lpstr>Transmission Charge counted twice</vt:lpstr>
      <vt:lpstr>CROSS SUBSIDY SURCHARGE  (Embedded Customers)</vt:lpstr>
      <vt:lpstr>DEMAND CHARGES &amp; CROSS-SUBSIDY</vt:lpstr>
      <vt:lpstr>20 % Limitation on CSS</vt:lpstr>
      <vt:lpstr>Additional Surcharge</vt:lpstr>
      <vt:lpstr>Additional Surcharge</vt:lpstr>
      <vt:lpstr>Power Factor Incentive</vt:lpstr>
      <vt:lpstr>KSEBL OBJECTIONS</vt:lpstr>
      <vt:lpstr>Incentive hike – impact </vt:lpstr>
      <vt:lpstr>Incentive impact</vt:lpstr>
      <vt:lpstr>Incentive impact</vt:lpstr>
      <vt:lpstr>Slide 24</vt:lpstr>
      <vt:lpstr>Power Factor</vt:lpstr>
      <vt:lpstr>Reactive Power Control</vt:lpstr>
      <vt:lpstr>WHY OVER COMPENSATE ?</vt:lpstr>
      <vt:lpstr>PRAYER</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PETITION AGAINST KSERC ORDER NO: 1007/F&amp;T/2016/KSERC dated 17th APRIL 2017 IN THE SUO MOTU PROCEEDINGS FOR DETERMINATION OF TARIFF FOR ELECTRICITY FOR THE FINANCIAL YEAR 2017-18 APPLICABLE TO THE STRATEGIC BUSINESS UNITS (GENERATION, TRANSMISSION AND DISTRIBUTION) OF KSEB LTD AND FOR OTHER LICENSEES</dc:title>
  <dc:creator>jk</dc:creator>
  <cp:lastModifiedBy>SIVAPRASAD</cp:lastModifiedBy>
  <cp:revision>104</cp:revision>
  <dcterms:created xsi:type="dcterms:W3CDTF">2017-08-14T06:12:00Z</dcterms:created>
  <dcterms:modified xsi:type="dcterms:W3CDTF">2017-08-16T09:58:38Z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1033-10.2.0.5908</vt:lpwstr>
  </property>
</Properties>
</file>